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7" r:id="rId2"/>
    <p:sldId id="266" r:id="rId3"/>
    <p:sldId id="272" r:id="rId4"/>
    <p:sldId id="267" r:id="rId5"/>
    <p:sldId id="268" r:id="rId6"/>
    <p:sldId id="269" r:id="rId7"/>
    <p:sldId id="271" r:id="rId8"/>
    <p:sldId id="265" r:id="rId9"/>
    <p:sldId id="270" r:id="rId10"/>
  </p:sldIdLst>
  <p:sldSz cx="9144000" cy="6858000" type="screen4x3"/>
  <p:notesSz cx="68580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10"/>
  </p:normalViewPr>
  <p:slideViewPr>
    <p:cSldViewPr snapToGrid="0" snapToObjects="1">
      <p:cViewPr varScale="1">
        <p:scale>
          <a:sx n="83" d="100"/>
          <a:sy n="83" d="100"/>
        </p:scale>
        <p:origin x="147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931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02DEAC-B752-E1DF-66E4-B12149511C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DA153C-B4C4-350B-DAD2-22A6D4DFAC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37A3236-F260-D1CD-2052-CDB34E7EDD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280F97-A99C-814F-F183-3E6BB710A8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71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0F4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1" y="113569"/>
            <a:ext cx="9144000" cy="475706"/>
          </a:xfrm>
          <a:prstGeom prst="rect">
            <a:avLst/>
          </a:prstGeom>
          <a:solidFill>
            <a:srgbClr val="0D1B2A"/>
          </a:solidFill>
          <a:ln w="12700">
            <a:solidFill>
              <a:srgbClr val="0D1B2A"/>
            </a:solidFill>
            <a:prstDash val="solid"/>
          </a:ln>
        </p:spPr>
        <p:txBody>
          <a:bodyPr/>
          <a:lstStyle/>
          <a:p>
            <a:endParaRPr lang="tr-TR"/>
          </a:p>
        </p:txBody>
      </p:sp>
      <p:sp>
        <p:nvSpPr>
          <p:cNvPr id="3" name="Text 1"/>
          <p:cNvSpPr/>
          <p:nvPr/>
        </p:nvSpPr>
        <p:spPr>
          <a:xfrm>
            <a:off x="365760" y="64008"/>
            <a:ext cx="841248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2400" dirty="0"/>
          </a:p>
        </p:txBody>
      </p:sp>
      <p:pic>
        <p:nvPicPr>
          <p:cNvPr id="11" name="Resim 10">
            <a:extLst>
              <a:ext uri="{FF2B5EF4-FFF2-40B4-BE49-F238E27FC236}">
                <a16:creationId xmlns:a16="http://schemas.microsoft.com/office/drawing/2014/main" id="{76F1922F-945A-2778-49EB-86C34864BC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956" y="922144"/>
            <a:ext cx="7187807" cy="1341236"/>
          </a:xfrm>
          <a:prstGeom prst="rect">
            <a:avLst/>
          </a:prstGeom>
        </p:spPr>
      </p:pic>
      <p:pic>
        <p:nvPicPr>
          <p:cNvPr id="15" name="Resim 14">
            <a:extLst>
              <a:ext uri="{FF2B5EF4-FFF2-40B4-BE49-F238E27FC236}">
                <a16:creationId xmlns:a16="http://schemas.microsoft.com/office/drawing/2014/main" id="{DAC6F1EC-36DA-00D4-EAAC-B4525FF56D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843" y="2228204"/>
            <a:ext cx="8230313" cy="438950"/>
          </a:xfrm>
          <a:prstGeom prst="rect">
            <a:avLst/>
          </a:prstGeom>
        </p:spPr>
      </p:pic>
      <p:pic>
        <p:nvPicPr>
          <p:cNvPr id="17" name="Resim 16">
            <a:extLst>
              <a:ext uri="{FF2B5EF4-FFF2-40B4-BE49-F238E27FC236}">
                <a16:creationId xmlns:a16="http://schemas.microsoft.com/office/drawing/2014/main" id="{199EF9FC-B670-1FE3-D3D2-272091B2B3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295" y="2787667"/>
            <a:ext cx="7681626" cy="597460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id="{35EA511A-C9D8-FD97-7AE7-22E45A8D0A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593" y="3385127"/>
            <a:ext cx="8230313" cy="451143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id="{21169EE3-1009-6524-30CC-13A6C9A7B4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593" y="3659470"/>
            <a:ext cx="8230313" cy="353599"/>
          </a:xfrm>
          <a:prstGeom prst="rect">
            <a:avLst/>
          </a:prstGeom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id="{2C4C82EF-4096-E203-3662-BAE5995FF20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5760" y="3877832"/>
            <a:ext cx="8230313" cy="323116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id="{E41FA4A4-D3ED-F27A-5CBA-1652C1BB261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08581" y="4249382"/>
            <a:ext cx="886559" cy="886559"/>
          </a:xfrm>
          <a:prstGeom prst="rect">
            <a:avLst/>
          </a:prstGeom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id="{D03AAF44-331E-50C2-0CBE-536D6C451E6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2103" y="5554073"/>
            <a:ext cx="8961897" cy="658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4FA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582D5D-15C9-60CE-14C8-DA195F82FD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7494ED3D-D601-A9C4-4A6E-740B768752A9}"/>
              </a:ext>
            </a:extLst>
          </p:cNvPr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0D1B2A"/>
          </a:solidFill>
          <a:ln w="12700">
            <a:solidFill>
              <a:srgbClr val="0D1B2A"/>
            </a:solidFill>
            <a:prstDash val="solid"/>
          </a:ln>
        </p:spPr>
        <p:txBody>
          <a:bodyPr/>
          <a:lstStyle/>
          <a:p>
            <a:endParaRPr lang="tr-TR"/>
          </a:p>
        </p:txBody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946F55FC-50F4-548F-200B-6845572664A3}"/>
              </a:ext>
            </a:extLst>
          </p:cNvPr>
          <p:cNvSpPr/>
          <p:nvPr/>
        </p:nvSpPr>
        <p:spPr>
          <a:xfrm>
            <a:off x="365760" y="64008"/>
            <a:ext cx="841248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PROMISE VS. THE REALITY</a:t>
            </a:r>
            <a:endParaRPr lang="en-US" sz="2400" dirty="0"/>
          </a:p>
        </p:txBody>
      </p:sp>
      <p:sp>
        <p:nvSpPr>
          <p:cNvPr id="4" name="Shape 2">
            <a:extLst>
              <a:ext uri="{FF2B5EF4-FFF2-40B4-BE49-F238E27FC236}">
                <a16:creationId xmlns:a16="http://schemas.microsoft.com/office/drawing/2014/main" id="{C8FC9569-7581-2305-C4DB-6CBF52296380}"/>
              </a:ext>
            </a:extLst>
          </p:cNvPr>
          <p:cNvSpPr/>
          <p:nvPr/>
        </p:nvSpPr>
        <p:spPr>
          <a:xfrm>
            <a:off x="274320" y="1051560"/>
            <a:ext cx="3931920" cy="4892040"/>
          </a:xfrm>
          <a:prstGeom prst="rect">
            <a:avLst/>
          </a:prstGeom>
          <a:solidFill>
            <a:srgbClr val="E8F5E9"/>
          </a:solidFill>
          <a:ln w="12700">
            <a:solidFill>
              <a:srgbClr val="4CAF50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8176665F-84E0-4D61-3318-79720E5120D5}"/>
              </a:ext>
            </a:extLst>
          </p:cNvPr>
          <p:cNvSpPr/>
          <p:nvPr/>
        </p:nvSpPr>
        <p:spPr>
          <a:xfrm>
            <a:off x="457200" y="1188720"/>
            <a:ext cx="35661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2E7D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  THE PROMISE</a:t>
            </a:r>
            <a:endParaRPr lang="en-US" sz="1500" dirty="0"/>
          </a:p>
        </p:txBody>
      </p:sp>
      <p:sp>
        <p:nvSpPr>
          <p:cNvPr id="6" name="Text 4">
            <a:extLst>
              <a:ext uri="{FF2B5EF4-FFF2-40B4-BE49-F238E27FC236}">
                <a16:creationId xmlns:a16="http://schemas.microsoft.com/office/drawing/2014/main" id="{2EF558E1-47D4-C4F3-6135-A048AFA49C8E}"/>
              </a:ext>
            </a:extLst>
          </p:cNvPr>
          <p:cNvSpPr/>
          <p:nvPr/>
        </p:nvSpPr>
        <p:spPr>
          <a:xfrm>
            <a:off x="457200" y="1737360"/>
            <a:ext cx="3566160" cy="3931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1B5E2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$15.7 trillion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2E7D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potential GDP boost by 2030 (PwC)
</a:t>
            </a:r>
            <a:endParaRPr lang="en-US" sz="1400" dirty="0"/>
          </a:p>
          <a:p>
            <a:pPr marL="0" indent="0">
              <a:buNone/>
            </a:pPr>
            <a:r>
              <a:rPr lang="en-US" sz="1400" b="1" dirty="0">
                <a:solidFill>
                  <a:srgbClr val="1B5E2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40% productivity gains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2E7D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knowledge work (McKinsey)
</a:t>
            </a:r>
            <a:endParaRPr lang="en-US" sz="1400" dirty="0"/>
          </a:p>
          <a:p>
            <a:pPr marL="0" indent="0">
              <a:buNone/>
            </a:pPr>
            <a:r>
              <a:rPr lang="en-US" sz="1400" b="1" dirty="0">
                <a:solidFill>
                  <a:srgbClr val="1B5E2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AI-driven scientific breakthroughs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2E7D3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healthcare, energy, climate</a:t>
            </a:r>
            <a:endParaRPr lang="en-US" sz="1400" dirty="0"/>
          </a:p>
        </p:txBody>
      </p:sp>
      <p:sp>
        <p:nvSpPr>
          <p:cNvPr id="7" name="Shape 5">
            <a:extLst>
              <a:ext uri="{FF2B5EF4-FFF2-40B4-BE49-F238E27FC236}">
                <a16:creationId xmlns:a16="http://schemas.microsoft.com/office/drawing/2014/main" id="{8B133362-70F5-9823-3AFF-4973A0FCCA53}"/>
              </a:ext>
            </a:extLst>
          </p:cNvPr>
          <p:cNvSpPr/>
          <p:nvPr/>
        </p:nvSpPr>
        <p:spPr>
          <a:xfrm>
            <a:off x="4937760" y="1051560"/>
            <a:ext cx="3931920" cy="4892040"/>
          </a:xfrm>
          <a:prstGeom prst="rect">
            <a:avLst/>
          </a:prstGeom>
          <a:solidFill>
            <a:srgbClr val="FFEBEE"/>
          </a:solidFill>
          <a:ln w="12700">
            <a:solidFill>
              <a:srgbClr val="C0392B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8" name="Text 6">
            <a:extLst>
              <a:ext uri="{FF2B5EF4-FFF2-40B4-BE49-F238E27FC236}">
                <a16:creationId xmlns:a16="http://schemas.microsoft.com/office/drawing/2014/main" id="{46E3BD35-00BC-63E3-ADDC-53B1CA479C62}"/>
              </a:ext>
            </a:extLst>
          </p:cNvPr>
          <p:cNvSpPr/>
          <p:nvPr/>
        </p:nvSpPr>
        <p:spPr>
          <a:xfrm>
            <a:off x="5120640" y="1188720"/>
            <a:ext cx="35661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C039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✗  THE REALITY</a:t>
            </a:r>
            <a:endParaRPr lang="en-US" sz="1500" dirty="0"/>
          </a:p>
        </p:txBody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A7CF2223-675F-F1BB-FF61-425658BE9E2E}"/>
              </a:ext>
            </a:extLst>
          </p:cNvPr>
          <p:cNvSpPr/>
          <p:nvPr/>
        </p:nvSpPr>
        <p:spPr>
          <a:xfrm>
            <a:off x="5120640" y="1737360"/>
            <a:ext cx="3566160" cy="3931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B71C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Top 10% firms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C039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capture 80% of AI value (OECD)
</a:t>
            </a:r>
            <a:endParaRPr lang="en-US" sz="1400" dirty="0"/>
          </a:p>
          <a:p>
            <a:pPr marL="0" indent="0">
              <a:buNone/>
            </a:pPr>
            <a:r>
              <a:rPr lang="en-US" sz="1400" b="1" dirty="0">
                <a:solidFill>
                  <a:srgbClr val="B71C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90% of AI investment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C039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flows to US &amp; China
</a:t>
            </a:r>
            <a:endParaRPr lang="en-US" sz="1400" dirty="0"/>
          </a:p>
          <a:p>
            <a:pPr marL="0" indent="0">
              <a:buNone/>
            </a:pPr>
            <a:r>
              <a:rPr lang="en-US" sz="1400" b="1" dirty="0">
                <a:solidFill>
                  <a:srgbClr val="B71C1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High-wage workers</a:t>
            </a:r>
            <a:endParaRPr lang="en-US" sz="1400" dirty="0"/>
          </a:p>
          <a:p>
            <a:pPr marL="0" indent="0">
              <a:buNone/>
            </a:pPr>
            <a:r>
              <a:rPr lang="en-US" sz="1400" dirty="0">
                <a:solidFill>
                  <a:srgbClr val="C039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gain most; low-wage workers face displacement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96788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The Reality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/>
        </p:nvSpPr>
        <p:spPr>
          <a:xfrm>
            <a:off x="365760" y="137160"/>
            <a:ext cx="84124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</a:rPr>
              <a:t>✗  THE REALITY: WHO ACTUALLY CAPTURES THE GAINS?</a:t>
            </a:r>
          </a:p>
        </p:txBody>
      </p:sp>
      <p:sp>
        <p:nvSpPr>
          <p:cNvPr id="3" name="Sub"/>
          <p:cNvSpPr/>
          <p:nvPr/>
        </p:nvSpPr>
        <p:spPr>
          <a:xfrm>
            <a:off x="365760" y="685800"/>
            <a:ext cx="8412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i="1" dirty="0">
                <a:solidFill>
                  <a:srgbClr val="94A3B8"/>
                </a:solidFill>
                <a:latin typeface="Calibri" pitchFamily="34" charset="0"/>
              </a:rPr>
              <a:t>Concentration, exclusion and displacement — at every level</a:t>
            </a:r>
          </a:p>
        </p:txBody>
      </p:sp>
      <p:sp>
        <p:nvSpPr>
          <p:cNvPr id="10" name="C1bg"/>
          <p:cNvSpPr/>
          <p:nvPr/>
        </p:nvSpPr>
        <p:spPr>
          <a:xfrm>
            <a:off x="274320" y="1097280"/>
            <a:ext cx="1920240" cy="1920240"/>
          </a:xfrm>
          <a:prstGeom prst="ellipse">
            <a:avLst/>
          </a:prstGeom>
          <a:solidFill>
            <a:srgbClr val="7F1D1D"/>
          </a:solidFill>
          <a:ln w="38100">
            <a:solidFill>
              <a:srgbClr val="C0392B"/>
            </a:solidFill>
          </a:ln>
        </p:spPr>
        <p:txBody>
          <a:bodyPr/>
          <a:lstStyle/>
          <a:p>
            <a:endParaRPr lang="tr-TR"/>
          </a:p>
        </p:txBody>
      </p:sp>
      <p:sp>
        <p:nvSpPr>
          <p:cNvPr id="11" name="C1num"/>
          <p:cNvSpPr/>
          <p:nvPr/>
        </p:nvSpPr>
        <p:spPr>
          <a:xfrm>
            <a:off x="274320" y="1097280"/>
            <a:ext cx="192024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ctr">
              <a:buNone/>
            </a:pPr>
            <a:r>
              <a:rPr lang="en-US" sz="4400" b="1" dirty="0">
                <a:solidFill>
                  <a:srgbClr val="FFFFFF"/>
                </a:solidFill>
                <a:latin typeface="Calibri" pitchFamily="34" charset="0"/>
              </a:rPr>
              <a:t>80%</a:t>
            </a:r>
          </a:p>
        </p:txBody>
      </p:sp>
      <p:sp>
        <p:nvSpPr>
          <p:cNvPr id="12" name="C1label"/>
          <p:cNvSpPr/>
          <p:nvPr/>
        </p:nvSpPr>
        <p:spPr>
          <a:xfrm>
            <a:off x="274320" y="2057400"/>
            <a:ext cx="1920240" cy="960120"/>
          </a:xfrm>
          <a:prstGeom prst="rect">
            <a:avLst/>
          </a:prstGeom>
          <a:noFill/>
          <a:ln/>
        </p:spPr>
        <p:txBody>
          <a:bodyPr wrap="square" lIns="91440" tIns="0" rIns="91440" bIns="0" rtlCol="0" anchor="t"/>
          <a:lstStyle/>
          <a:p>
            <a:pPr algn="ctr">
              <a:buNone/>
            </a:pPr>
            <a:r>
              <a:rPr lang="en-US" sz="900" dirty="0">
                <a:solidFill>
                  <a:srgbClr val="FECACA"/>
                </a:solidFill>
                <a:latin typeface="Calibri" pitchFamily="34" charset="0"/>
              </a:rPr>
              <a:t>of AI productivity gains go to top-income workers</a:t>
            </a:r>
          </a:p>
        </p:txBody>
      </p:sp>
      <p:sp>
        <p:nvSpPr>
          <p:cNvPr id="13" name="C1src"/>
          <p:cNvSpPr/>
          <p:nvPr/>
        </p:nvSpPr>
        <p:spPr>
          <a:xfrm>
            <a:off x="274320" y="3108600"/>
            <a:ext cx="19202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buNone/>
            </a:pPr>
            <a:r>
              <a:rPr lang="en-US" sz="800" i="1" dirty="0">
                <a:solidFill>
                  <a:srgbClr val="475569"/>
                </a:solidFill>
                <a:latin typeface="Calibri" pitchFamily="34" charset="0"/>
              </a:rPr>
              <a:t>IMF, 2024</a:t>
            </a:r>
          </a:p>
        </p:txBody>
      </p:sp>
      <p:sp>
        <p:nvSpPr>
          <p:cNvPr id="20" name="C2bg"/>
          <p:cNvSpPr/>
          <p:nvPr/>
        </p:nvSpPr>
        <p:spPr>
          <a:xfrm>
            <a:off x="2468880" y="1097280"/>
            <a:ext cx="1920240" cy="1920240"/>
          </a:xfrm>
          <a:prstGeom prst="ellipse">
            <a:avLst/>
          </a:prstGeom>
          <a:solidFill>
            <a:srgbClr val="7C2D12"/>
          </a:solidFill>
          <a:ln w="38100">
            <a:solidFill>
              <a:srgbClr val="EA580C"/>
            </a:solidFill>
          </a:ln>
        </p:spPr>
        <p:txBody>
          <a:bodyPr/>
          <a:lstStyle/>
          <a:p>
            <a:endParaRPr lang="tr-TR"/>
          </a:p>
        </p:txBody>
      </p:sp>
      <p:sp>
        <p:nvSpPr>
          <p:cNvPr id="21" name="C2num"/>
          <p:cNvSpPr/>
          <p:nvPr/>
        </p:nvSpPr>
        <p:spPr>
          <a:xfrm>
            <a:off x="2468880" y="1097280"/>
            <a:ext cx="192024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ctr">
              <a:buNone/>
            </a:pPr>
            <a:r>
              <a:rPr lang="en-US" sz="4400" b="1" dirty="0">
                <a:solidFill>
                  <a:srgbClr val="FFFFFF"/>
                </a:solidFill>
                <a:latin typeface="Calibri" pitchFamily="34" charset="0"/>
              </a:rPr>
              <a:t>71%</a:t>
            </a:r>
          </a:p>
        </p:txBody>
      </p:sp>
      <p:sp>
        <p:nvSpPr>
          <p:cNvPr id="22" name="C2label"/>
          <p:cNvSpPr/>
          <p:nvPr/>
        </p:nvSpPr>
        <p:spPr>
          <a:xfrm>
            <a:off x="2468880" y="2057400"/>
            <a:ext cx="1920240" cy="960120"/>
          </a:xfrm>
          <a:prstGeom prst="rect">
            <a:avLst/>
          </a:prstGeom>
          <a:noFill/>
          <a:ln/>
        </p:spPr>
        <p:txBody>
          <a:bodyPr wrap="square" lIns="91440" tIns="0" rIns="91440" bIns="0" rtlCol="0" anchor="t"/>
          <a:lstStyle/>
          <a:p>
            <a:pPr algn="ctr">
              <a:buNone/>
            </a:pPr>
            <a:r>
              <a:rPr lang="en-US" sz="900" dirty="0">
                <a:solidFill>
                  <a:srgbClr val="FED7AA"/>
                </a:solidFill>
                <a:latin typeface="Calibri" pitchFamily="34" charset="0"/>
              </a:rPr>
              <a:t>of global AI investment flows to US + China only</a:t>
            </a:r>
          </a:p>
        </p:txBody>
      </p:sp>
      <p:sp>
        <p:nvSpPr>
          <p:cNvPr id="23" name="C2src"/>
          <p:cNvSpPr/>
          <p:nvPr/>
        </p:nvSpPr>
        <p:spPr>
          <a:xfrm>
            <a:off x="2468880" y="3108600"/>
            <a:ext cx="19202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buNone/>
            </a:pPr>
            <a:r>
              <a:rPr lang="en-US" sz="800" i="1" dirty="0">
                <a:solidFill>
                  <a:srgbClr val="475569"/>
                </a:solidFill>
                <a:latin typeface="Calibri" pitchFamily="34" charset="0"/>
              </a:rPr>
              <a:t>Stanford AI Index, 2024</a:t>
            </a:r>
          </a:p>
        </p:txBody>
      </p:sp>
      <p:sp>
        <p:nvSpPr>
          <p:cNvPr id="30" name="C3bg"/>
          <p:cNvSpPr/>
          <p:nvPr/>
        </p:nvSpPr>
        <p:spPr>
          <a:xfrm>
            <a:off x="4663440" y="1097280"/>
            <a:ext cx="1920240" cy="1920240"/>
          </a:xfrm>
          <a:prstGeom prst="ellipse">
            <a:avLst/>
          </a:prstGeom>
          <a:solidFill>
            <a:srgbClr val="14532D"/>
          </a:solidFill>
          <a:ln w="38100">
            <a:solidFill>
              <a:srgbClr val="16A34A"/>
            </a:solidFill>
          </a:ln>
        </p:spPr>
        <p:txBody>
          <a:bodyPr/>
          <a:lstStyle/>
          <a:p>
            <a:endParaRPr lang="tr-TR"/>
          </a:p>
        </p:txBody>
      </p:sp>
      <p:sp>
        <p:nvSpPr>
          <p:cNvPr id="31" name="C3num"/>
          <p:cNvSpPr/>
          <p:nvPr/>
        </p:nvSpPr>
        <p:spPr>
          <a:xfrm>
            <a:off x="4663440" y="1097280"/>
            <a:ext cx="192024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ctr">
              <a:buNone/>
            </a:pPr>
            <a:r>
              <a:rPr lang="en-US" sz="4400" b="1" dirty="0">
                <a:solidFill>
                  <a:srgbClr val="FFFFFF"/>
                </a:solidFill>
                <a:latin typeface="Calibri" pitchFamily="34" charset="0"/>
              </a:rPr>
              <a:t>50×</a:t>
            </a:r>
          </a:p>
        </p:txBody>
      </p:sp>
      <p:sp>
        <p:nvSpPr>
          <p:cNvPr id="32" name="C3label"/>
          <p:cNvSpPr/>
          <p:nvPr/>
        </p:nvSpPr>
        <p:spPr>
          <a:xfrm>
            <a:off x="4663440" y="2057400"/>
            <a:ext cx="1920240" cy="960120"/>
          </a:xfrm>
          <a:prstGeom prst="rect">
            <a:avLst/>
          </a:prstGeom>
          <a:noFill/>
          <a:ln/>
        </p:spPr>
        <p:txBody>
          <a:bodyPr wrap="square" lIns="91440" tIns="0" rIns="91440" bIns="0" rtlCol="0" anchor="t"/>
          <a:lstStyle/>
          <a:p>
            <a:pPr algn="ctr">
              <a:buNone/>
            </a:pPr>
            <a:r>
              <a:rPr lang="en-US" sz="900" dirty="0">
                <a:solidFill>
                  <a:srgbClr val="BBF7D0"/>
                </a:solidFill>
                <a:latin typeface="Calibri" pitchFamily="34" charset="0"/>
              </a:rPr>
              <a:t>more compute per capita: rich vs. poor nations</a:t>
            </a:r>
          </a:p>
        </p:txBody>
      </p:sp>
      <p:sp>
        <p:nvSpPr>
          <p:cNvPr id="33" name="C3src"/>
          <p:cNvSpPr/>
          <p:nvPr/>
        </p:nvSpPr>
        <p:spPr>
          <a:xfrm>
            <a:off x="4663440" y="3108600"/>
            <a:ext cx="19202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buNone/>
            </a:pPr>
            <a:r>
              <a:rPr lang="en-US" sz="800" i="1" dirty="0">
                <a:solidFill>
                  <a:srgbClr val="475569"/>
                </a:solidFill>
                <a:latin typeface="Calibri" pitchFamily="34" charset="0"/>
              </a:rPr>
              <a:t>World Bank, 2024</a:t>
            </a:r>
          </a:p>
        </p:txBody>
      </p:sp>
      <p:sp>
        <p:nvSpPr>
          <p:cNvPr id="40" name="C4bg"/>
          <p:cNvSpPr/>
          <p:nvPr/>
        </p:nvSpPr>
        <p:spPr>
          <a:xfrm>
            <a:off x="6858000" y="1097280"/>
            <a:ext cx="1920240" cy="1920240"/>
          </a:xfrm>
          <a:prstGeom prst="ellipse">
            <a:avLst/>
          </a:prstGeom>
          <a:solidFill>
            <a:srgbClr val="1E1B4B"/>
          </a:solidFill>
          <a:ln w="38100">
            <a:solidFill>
              <a:srgbClr val="6366F1"/>
            </a:solidFill>
          </a:ln>
        </p:spPr>
        <p:txBody>
          <a:bodyPr/>
          <a:lstStyle/>
          <a:p>
            <a:endParaRPr lang="tr-TR"/>
          </a:p>
        </p:txBody>
      </p:sp>
      <p:sp>
        <p:nvSpPr>
          <p:cNvPr id="41" name="C4num"/>
          <p:cNvSpPr/>
          <p:nvPr/>
        </p:nvSpPr>
        <p:spPr>
          <a:xfrm>
            <a:off x="6858000" y="1097280"/>
            <a:ext cx="192024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algn="ctr">
              <a:buNone/>
            </a:pPr>
            <a:r>
              <a:rPr lang="en-US" sz="3600" b="1" dirty="0">
                <a:solidFill>
                  <a:srgbClr val="FFFFFF"/>
                </a:solidFill>
                <a:latin typeface="Calibri" pitchFamily="34" charset="0"/>
              </a:rPr>
              <a:t>300M</a:t>
            </a:r>
          </a:p>
        </p:txBody>
      </p:sp>
      <p:sp>
        <p:nvSpPr>
          <p:cNvPr id="42" name="C4label"/>
          <p:cNvSpPr/>
          <p:nvPr/>
        </p:nvSpPr>
        <p:spPr>
          <a:xfrm>
            <a:off x="6858000" y="2057400"/>
            <a:ext cx="1920240" cy="960120"/>
          </a:xfrm>
          <a:prstGeom prst="rect">
            <a:avLst/>
          </a:prstGeom>
          <a:noFill/>
          <a:ln/>
        </p:spPr>
        <p:txBody>
          <a:bodyPr wrap="square" lIns="91440" tIns="0" rIns="91440" bIns="0" rtlCol="0" anchor="t"/>
          <a:lstStyle/>
          <a:p>
            <a:pPr algn="ctr">
              <a:buNone/>
            </a:pPr>
            <a:r>
              <a:rPr lang="en-US" sz="900" dirty="0">
                <a:solidFill>
                  <a:srgbClr val="C7D2FE"/>
                </a:solidFill>
                <a:latin typeface="Calibri" pitchFamily="34" charset="0"/>
              </a:rPr>
              <a:t>jobs at risk of AI displacement globally</a:t>
            </a:r>
          </a:p>
        </p:txBody>
      </p:sp>
      <p:sp>
        <p:nvSpPr>
          <p:cNvPr id="43" name="C4src"/>
          <p:cNvSpPr/>
          <p:nvPr/>
        </p:nvSpPr>
        <p:spPr>
          <a:xfrm>
            <a:off x="6858000" y="3108600"/>
            <a:ext cx="19202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>
              <a:buNone/>
            </a:pPr>
            <a:r>
              <a:rPr lang="en-US" sz="800" i="1" dirty="0">
                <a:solidFill>
                  <a:srgbClr val="475569"/>
                </a:solidFill>
                <a:latin typeface="Calibri" pitchFamily="34" charset="0"/>
              </a:rPr>
              <a:t>Goldman Sachs, 2023</a:t>
            </a:r>
          </a:p>
        </p:txBody>
      </p:sp>
      <p:sp>
        <p:nvSpPr>
          <p:cNvPr id="50" name="BoxLeft"/>
          <p:cNvSpPr/>
          <p:nvPr/>
        </p:nvSpPr>
        <p:spPr>
          <a:xfrm>
            <a:off x="274320" y="3474720"/>
            <a:ext cx="4114800" cy="2743200"/>
          </a:xfrm>
          <a:prstGeom prst="roundRect">
            <a:avLst>
              <a:gd name="adj" fmla="val 5000"/>
            </a:avLst>
          </a:prstGeom>
          <a:solidFill>
            <a:srgbClr val="1A2744"/>
          </a:solidFill>
          <a:ln w="12700">
            <a:solidFill>
              <a:srgbClr val="C0392B"/>
            </a:solidFill>
          </a:ln>
        </p:spPr>
        <p:txBody>
          <a:bodyPr wrap="square" lIns="182880" tIns="182880" rIns="182880" bIns="182880" rtlCol="0" anchor="t"/>
          <a:lstStyle/>
          <a:p>
            <a:pPr algn="l">
              <a:buNone/>
            </a:pPr>
            <a:r>
              <a:rPr lang="en-US" sz="1100" b="1" dirty="0">
                <a:solidFill>
                  <a:srgbClr val="C0392B"/>
                </a:solidFill>
                <a:latin typeface="Calibri" pitchFamily="34" charset="0"/>
              </a:rPr>
              <a:t>Gains concentrate at the top</a:t>
            </a:r>
          </a:p>
          <a:p>
            <a:pPr algn="l">
              <a:buNone/>
            </a:pPr>
            <a:endParaRPr lang="en-US" sz="900" dirty="0"/>
          </a:p>
          <a:p>
            <a:pPr algn="l">
              <a:buNone/>
            </a:pPr>
            <a:r>
              <a:rPr lang="en-US" sz="1000" dirty="0">
                <a:solidFill>
                  <a:srgbClr val="CBD5E0"/>
                </a:solidFill>
                <a:latin typeface="Calibri" pitchFamily="34" charset="0"/>
              </a:rPr>
              <a:t>Large firms adopt AI at 3× the rate of SMEs (OECD). Top 10% of firms capture 80% of all AI economic value. A $4.8 trillion market cap premium flows to AI-leading companies — and their shareholders.</a:t>
            </a:r>
          </a:p>
        </p:txBody>
      </p:sp>
      <p:sp>
        <p:nvSpPr>
          <p:cNvPr id="51" name="BoxRight"/>
          <p:cNvSpPr/>
          <p:nvPr/>
        </p:nvSpPr>
        <p:spPr>
          <a:xfrm>
            <a:off x="4663440" y="3474720"/>
            <a:ext cx="4114800" cy="2743200"/>
          </a:xfrm>
          <a:prstGeom prst="roundRect">
            <a:avLst>
              <a:gd name="adj" fmla="val 5000"/>
            </a:avLst>
          </a:prstGeom>
          <a:solidFill>
            <a:srgbClr val="1A2744"/>
          </a:solidFill>
          <a:ln w="12700">
            <a:solidFill>
              <a:srgbClr val="EA580C"/>
            </a:solidFill>
          </a:ln>
        </p:spPr>
        <p:txBody>
          <a:bodyPr wrap="square" lIns="182880" tIns="182880" rIns="182880" bIns="182880" rtlCol="0" anchor="t"/>
          <a:lstStyle/>
          <a:p>
            <a:pPr algn="l">
              <a:buNone/>
            </a:pPr>
            <a:r>
              <a:rPr lang="en-US" sz="1100" b="1" dirty="0">
                <a:solidFill>
                  <a:srgbClr val="EA580C"/>
                </a:solidFill>
                <a:latin typeface="Calibri" pitchFamily="34" charset="0"/>
              </a:rPr>
              <a:t>The compounding trap</a:t>
            </a:r>
          </a:p>
          <a:p>
            <a:pPr algn="l">
              <a:buNone/>
            </a:pPr>
            <a:endParaRPr lang="en-US" sz="900" dirty="0"/>
          </a:p>
          <a:p>
            <a:pPr algn="l">
              <a:buNone/>
            </a:pPr>
            <a:r>
              <a:rPr lang="en-US" sz="1000" dirty="0">
                <a:solidFill>
                  <a:srgbClr val="CBD5E0"/>
                </a:solidFill>
                <a:latin typeface="Calibri" pitchFamily="34" charset="0"/>
              </a:rPr>
              <a:t>Those with capital deploy AI → capture gains → fund next-generation AI. Workers, SMEs, and nations without access fall further behind in every iteration. Without intervention, AI amplifies the inequalities we already have.</a:t>
            </a:r>
          </a:p>
        </p:txBody>
      </p:sp>
      <p:sp>
        <p:nvSpPr>
          <p:cNvPr id="99" name="Source"/>
          <p:cNvSpPr/>
          <p:nvPr/>
        </p:nvSpPr>
        <p:spPr>
          <a:xfrm>
            <a:off x="274320" y="6400800"/>
            <a:ext cx="859536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475569"/>
                </a:solidFill>
                <a:latin typeface="Calibri" pitchFamily="34" charset="0"/>
              </a:rPr>
              <a:t>IMF World Economic Outlook 2024; Stanford AI Index 2024; World Bank 2024; Goldman Sachs 2023; OECD Digital Economy Outlook 2024; ITU 2024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b">
    <p:bg>
      <p:bgPr>
        <a:solidFill>
          <a:srgbClr val="F0F4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Bar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E45"/>
          </a:solidFill>
          <a:ln w="12700">
            <a:solidFill>
              <a:srgbClr val="1B2E45"/>
            </a:solidFill>
          </a:ln>
        </p:spPr>
        <p:txBody>
          <a:bodyPr/>
          <a:lstStyle/>
          <a:p>
            <a:endParaRPr lang="tr-TR"/>
          </a:p>
        </p:txBody>
      </p:sp>
      <p:sp>
        <p:nvSpPr>
          <p:cNvPr id="3" name="Title"/>
          <p:cNvSpPr/>
          <p:nvPr/>
        </p:nvSpPr>
        <p:spPr>
          <a:xfrm>
            <a:off x="365760" y="64008"/>
            <a:ext cx="841248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</a:rPr>
              <a:t>THE PURCHASING POWER PARADOX: WHO BUYS WHAT ROBOTS PRODUCE?</a:t>
            </a:r>
          </a:p>
        </p:txBody>
      </p:sp>
      <p:sp>
        <p:nvSpPr>
          <p:cNvPr id="50" name="LabelLeft"/>
          <p:cNvSpPr/>
          <p:nvPr/>
        </p:nvSpPr>
        <p:spPr>
          <a:xfrm>
            <a:off x="274320" y="868680"/>
            <a:ext cx="3657600" cy="228600"/>
          </a:xfrm>
          <a:prstGeom prst="rect">
            <a:avLst/>
          </a:prstGeom>
          <a:solidFill>
            <a:srgbClr val="1B2E45"/>
          </a:solidFill>
          <a:ln w="0">
            <a:noFill/>
          </a:ln>
        </p:spPr>
        <p:txBody>
          <a:bodyPr wrap="square" lIns="91440" tIns="45720" rIns="91440" bIns="45720" rtlCol="0" anchor="ctr"/>
          <a:lstStyle/>
          <a:p>
            <a:pPr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</a:rPr>
              <a:t>CLASSICAL CIRCULAR FLOW</a:t>
            </a:r>
          </a:p>
        </p:txBody>
      </p:sp>
      <p:sp>
        <p:nvSpPr>
          <p:cNvPr id="51" name="LabelRight"/>
          <p:cNvSpPr/>
          <p:nvPr/>
        </p:nvSpPr>
        <p:spPr>
          <a:xfrm>
            <a:off x="5212080" y="900000"/>
            <a:ext cx="3657600" cy="228600"/>
          </a:xfrm>
          <a:prstGeom prst="rect">
            <a:avLst/>
          </a:prstGeom>
          <a:solidFill>
            <a:srgbClr val="C0392B"/>
          </a:solidFill>
          <a:ln w="0">
            <a:noFill/>
          </a:ln>
        </p:spPr>
        <p:txBody>
          <a:bodyPr wrap="square" lIns="91440" tIns="45720" rIns="91440" bIns="45720" rtlCol="0" anchor="ctr"/>
          <a:lstStyle/>
          <a:p>
            <a:pPr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</a:rPr>
              <a:t>AI + ROBOT DISPLACEMENT SCENARIO</a:t>
            </a:r>
          </a:p>
        </p:txBody>
      </p:sp>
      <p:sp>
        <p:nvSpPr>
          <p:cNvPr id="10" name="HH_Left"/>
          <p:cNvSpPr/>
          <p:nvPr/>
        </p:nvSpPr>
        <p:spPr>
          <a:xfrm>
            <a:off x="457200" y="1219200"/>
            <a:ext cx="2286000" cy="548640"/>
          </a:xfrm>
          <a:prstGeom prst="roundRect">
            <a:avLst>
              <a:gd name="adj" fmla="val 20000"/>
            </a:avLst>
          </a:prstGeom>
          <a:solidFill>
            <a:srgbClr val="0E7C86"/>
          </a:solidFill>
          <a:ln w="19050">
            <a:solidFill>
              <a:srgbClr val="085A62"/>
            </a:solidFill>
          </a:ln>
        </p:spPr>
        <p:txBody>
          <a:bodyPr wrap="square" lIns="91440" tIns="45720" rIns="91440" bIns="45720" rtlCol="0" anchor="ctr"/>
          <a:lstStyle/>
          <a:p>
            <a:pPr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</a:rPr>
              <a:t>HOUSEHOLDS</a:t>
            </a:r>
          </a:p>
          <a:p>
            <a:pPr algn="ctr">
              <a:buNone/>
            </a:pPr>
            <a:r>
              <a:rPr lang="en-US" sz="900" dirty="0">
                <a:solidFill>
                  <a:srgbClr val="C8F0F3"/>
                </a:solidFill>
                <a:latin typeface="Calibri" pitchFamily="34" charset="0"/>
              </a:rPr>
              <a:t>Supply labor, earn wages</a:t>
            </a:r>
          </a:p>
        </p:txBody>
      </p:sp>
      <p:sp>
        <p:nvSpPr>
          <p:cNvPr id="11" name="Firms_Left"/>
          <p:cNvSpPr/>
          <p:nvPr/>
        </p:nvSpPr>
        <p:spPr>
          <a:xfrm>
            <a:off x="457200" y="3657600"/>
            <a:ext cx="2286000" cy="548640"/>
          </a:xfrm>
          <a:prstGeom prst="roundRect">
            <a:avLst>
              <a:gd name="adj" fmla="val 20000"/>
            </a:avLst>
          </a:prstGeom>
          <a:solidFill>
            <a:srgbClr val="534AB7"/>
          </a:solidFill>
          <a:ln w="19050">
            <a:solidFill>
              <a:srgbClr val="3C3489"/>
            </a:solidFill>
          </a:ln>
        </p:spPr>
        <p:txBody>
          <a:bodyPr wrap="square" lIns="91440" tIns="45720" rIns="91440" bIns="45720" rtlCol="0" anchor="ctr"/>
          <a:lstStyle/>
          <a:p>
            <a:pPr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</a:rPr>
              <a:t>FIRMS</a:t>
            </a:r>
          </a:p>
          <a:p>
            <a:pPr algn="ctr">
              <a:buNone/>
            </a:pPr>
            <a:r>
              <a:rPr lang="en-US" sz="900" dirty="0">
                <a:solidFill>
                  <a:srgbClr val="CECBF6"/>
                </a:solidFill>
                <a:latin typeface="Calibri" pitchFamily="34" charset="0"/>
              </a:rPr>
              <a:t>Produce goods &amp; services</a:t>
            </a:r>
          </a:p>
        </p:txBody>
      </p:sp>
      <p:sp>
        <p:nvSpPr>
          <p:cNvPr id="20" name="ArrowLaborDown"/>
          <p:cNvSpPr/>
          <p:nvPr/>
        </p:nvSpPr>
        <p:spPr>
          <a:xfrm>
            <a:off x="685800" y="1767840"/>
            <a:ext cx="228600" cy="1889760"/>
          </a:xfrm>
          <a:prstGeom prst="downArrow">
            <a:avLst>
              <a:gd name="adj1" fmla="val 30000"/>
              <a:gd name="adj2" fmla="val 50000"/>
            </a:avLst>
          </a:prstGeom>
          <a:solidFill>
            <a:srgbClr val="0E7C86"/>
          </a:solidFill>
          <a:ln w="0">
            <a:noFill/>
          </a:ln>
        </p:spPr>
        <p:txBody>
          <a:bodyPr/>
          <a:lstStyle/>
          <a:p>
            <a:endParaRPr lang="tr-TR"/>
          </a:p>
        </p:txBody>
      </p:sp>
      <p:sp>
        <p:nvSpPr>
          <p:cNvPr id="21" name="LabelLabor"/>
          <p:cNvSpPr/>
          <p:nvPr/>
        </p:nvSpPr>
        <p:spPr>
          <a:xfrm>
            <a:off x="548640" y="2560320"/>
            <a:ext cx="457200" cy="182880"/>
          </a:xfrm>
          <a:prstGeom prst="rect">
            <a:avLst/>
          </a:prstGeom>
          <a:solidFill>
            <a:srgbClr val="F0F4FA"/>
          </a:solidFill>
          <a:ln w="0">
            <a:noFill/>
          </a:ln>
        </p:spPr>
        <p:txBody>
          <a:bodyPr wrap="square" lIns="0" tIns="0" rIns="0" bIns="0" rtlCol="0" anchor="ctr"/>
          <a:lstStyle/>
          <a:p>
            <a:pPr algn="ctr">
              <a:buNone/>
            </a:pPr>
            <a:r>
              <a:rPr lang="en-US" sz="800" b="1" dirty="0">
                <a:solidFill>
                  <a:srgbClr val="0E7C86"/>
                </a:solidFill>
                <a:latin typeface="Calibri" pitchFamily="34" charset="0"/>
              </a:rPr>
              <a:t>LABOR</a:t>
            </a:r>
          </a:p>
        </p:txBody>
      </p:sp>
      <p:sp>
        <p:nvSpPr>
          <p:cNvPr id="22" name="ArrowWagesUp"/>
          <p:cNvSpPr/>
          <p:nvPr/>
        </p:nvSpPr>
        <p:spPr>
          <a:xfrm>
            <a:off x="2286000" y="1767840"/>
            <a:ext cx="228600" cy="1889760"/>
          </a:xfrm>
          <a:prstGeom prst="upArrow">
            <a:avLst>
              <a:gd name="adj1" fmla="val 30000"/>
              <a:gd name="adj2" fmla="val 50000"/>
            </a:avLst>
          </a:prstGeom>
          <a:solidFill>
            <a:srgbClr val="534AB7"/>
          </a:solidFill>
          <a:ln w="0">
            <a:noFill/>
          </a:ln>
        </p:spPr>
        <p:txBody>
          <a:bodyPr/>
          <a:lstStyle/>
          <a:p>
            <a:endParaRPr lang="tr-TR"/>
          </a:p>
        </p:txBody>
      </p:sp>
      <p:sp>
        <p:nvSpPr>
          <p:cNvPr id="23" name="LabelWages"/>
          <p:cNvSpPr/>
          <p:nvPr/>
        </p:nvSpPr>
        <p:spPr>
          <a:xfrm>
            <a:off x="2148840" y="2560320"/>
            <a:ext cx="457200" cy="182880"/>
          </a:xfrm>
          <a:prstGeom prst="rect">
            <a:avLst/>
          </a:prstGeom>
          <a:solidFill>
            <a:srgbClr val="F0F4FA"/>
          </a:solidFill>
          <a:ln w="0">
            <a:noFill/>
          </a:ln>
        </p:spPr>
        <p:txBody>
          <a:bodyPr wrap="square" lIns="0" tIns="0" rIns="0" bIns="0" rtlCol="0" anchor="ctr"/>
          <a:lstStyle/>
          <a:p>
            <a:pPr algn="ctr">
              <a:buNone/>
            </a:pPr>
            <a:r>
              <a:rPr lang="en-US" sz="800" b="1" dirty="0">
                <a:solidFill>
                  <a:srgbClr val="534AB7"/>
                </a:solidFill>
                <a:latin typeface="Calibri" pitchFamily="34" charset="0"/>
              </a:rPr>
              <a:t>WAGES</a:t>
            </a:r>
          </a:p>
        </p:txBody>
      </p:sp>
      <p:sp>
        <p:nvSpPr>
          <p:cNvPr id="24" name="ArrowSpendLeft"/>
          <p:cNvSpPr/>
          <p:nvPr/>
        </p:nvSpPr>
        <p:spPr>
          <a:xfrm>
            <a:off x="457200" y="4206240"/>
            <a:ext cx="2286000" cy="228600"/>
          </a:xfrm>
          <a:prstGeom prst="rightArrow">
            <a:avLst>
              <a:gd name="adj1" fmla="val 50000"/>
              <a:gd name="adj2" fmla="val 70000"/>
            </a:avLst>
          </a:prstGeom>
          <a:solidFill>
            <a:srgbClr val="534AB7"/>
          </a:solidFill>
          <a:ln w="0">
            <a:noFill/>
          </a:ln>
        </p:spPr>
        <p:txBody>
          <a:bodyPr/>
          <a:lstStyle/>
          <a:p>
            <a:endParaRPr lang="tr-TR"/>
          </a:p>
        </p:txBody>
      </p:sp>
      <p:sp>
        <p:nvSpPr>
          <p:cNvPr id="25" name="LabelSpend"/>
          <p:cNvSpPr/>
          <p:nvPr/>
        </p:nvSpPr>
        <p:spPr>
          <a:xfrm>
            <a:off x="548640" y="4434840"/>
            <a:ext cx="1828800" cy="18288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rtlCol="0" anchor="ctr"/>
          <a:lstStyle/>
          <a:p>
            <a:pPr algn="ctr">
              <a:buNone/>
            </a:pPr>
            <a:r>
              <a:rPr lang="en-US" sz="800" b="1" dirty="0">
                <a:solidFill>
                  <a:srgbClr val="534AB7"/>
                </a:solidFill>
                <a:latin typeface="Calibri" pitchFamily="34" charset="0"/>
              </a:rPr>
              <a:t>CONSUMER SPENDING</a:t>
            </a:r>
          </a:p>
        </p:txBody>
      </p:sp>
      <p:sp>
        <p:nvSpPr>
          <p:cNvPr id="26" name="ArrowGoodsLeft"/>
          <p:cNvSpPr/>
          <p:nvPr/>
        </p:nvSpPr>
        <p:spPr>
          <a:xfrm>
            <a:off x="457200" y="1192080"/>
            <a:ext cx="2286000" cy="228600"/>
          </a:xfrm>
          <a:prstGeom prst="leftArrow">
            <a:avLst>
              <a:gd name="adj1" fmla="val 50000"/>
              <a:gd name="adj2" fmla="val 70000"/>
            </a:avLst>
          </a:prstGeom>
          <a:solidFill>
            <a:srgbClr val="0E7C86"/>
          </a:solidFill>
          <a:ln w="0">
            <a:noFill/>
          </a:ln>
        </p:spPr>
        <p:txBody>
          <a:bodyPr/>
          <a:lstStyle/>
          <a:p>
            <a:endParaRPr lang="tr-TR"/>
          </a:p>
        </p:txBody>
      </p:sp>
      <p:sp>
        <p:nvSpPr>
          <p:cNvPr id="27" name="LabelGoods"/>
          <p:cNvSpPr/>
          <p:nvPr/>
        </p:nvSpPr>
        <p:spPr>
          <a:xfrm>
            <a:off x="548640" y="822960"/>
            <a:ext cx="1828800" cy="18288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rtlCol="0" anchor="ctr"/>
          <a:lstStyle/>
          <a:p>
            <a:pPr algn="ctr">
              <a:buNone/>
            </a:pPr>
            <a:r>
              <a:rPr lang="en-US" sz="800" b="1" dirty="0">
                <a:solidFill>
                  <a:srgbClr val="0E7C86"/>
                </a:solidFill>
                <a:latin typeface="Calibri" pitchFamily="34" charset="0"/>
              </a:rPr>
              <a:t>GOODS &amp; REVENUE</a:t>
            </a:r>
          </a:p>
        </p:txBody>
      </p:sp>
      <p:sp>
        <p:nvSpPr>
          <p:cNvPr id="40" name="Divider"/>
          <p:cNvSpPr/>
          <p:nvPr/>
        </p:nvSpPr>
        <p:spPr>
          <a:xfrm>
            <a:off x="4389120" y="870000"/>
            <a:ext cx="19050" cy="5400000"/>
          </a:xfrm>
          <a:prstGeom prst="rect">
            <a:avLst/>
          </a:prstGeom>
          <a:solidFill>
            <a:srgbClr val="CBD5E0"/>
          </a:solidFill>
          <a:ln w="0">
            <a:noFill/>
          </a:ln>
        </p:spPr>
        <p:txBody>
          <a:bodyPr/>
          <a:lstStyle/>
          <a:p>
            <a:endParaRPr lang="tr-TR"/>
          </a:p>
        </p:txBody>
      </p:sp>
      <p:sp>
        <p:nvSpPr>
          <p:cNvPr id="41" name="VS"/>
          <p:cNvSpPr/>
          <p:nvPr/>
        </p:nvSpPr>
        <p:spPr>
          <a:xfrm>
            <a:off x="4251960" y="3200400"/>
            <a:ext cx="292608" cy="292608"/>
          </a:xfrm>
          <a:prstGeom prst="ellipse">
            <a:avLst/>
          </a:prstGeom>
          <a:solidFill>
            <a:srgbClr val="1B2E45"/>
          </a:solidFill>
          <a:ln w="0">
            <a:noFill/>
          </a:ln>
        </p:spPr>
        <p:txBody>
          <a:bodyPr wrap="square" lIns="0" tIns="0" rIns="0" bIns="0" rtlCol="0" anchor="ctr"/>
          <a:lstStyle/>
          <a:p>
            <a:pPr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</a:rPr>
              <a:t>VS</a:t>
            </a:r>
          </a:p>
        </p:txBody>
      </p:sp>
      <p:sp>
        <p:nvSpPr>
          <p:cNvPr id="60" name="HH_Right"/>
          <p:cNvSpPr/>
          <p:nvPr/>
        </p:nvSpPr>
        <p:spPr>
          <a:xfrm>
            <a:off x="5486400" y="1219200"/>
            <a:ext cx="2286000" cy="548640"/>
          </a:xfrm>
          <a:prstGeom prst="roundRect">
            <a:avLst>
              <a:gd name="adj" fmla="val 20000"/>
            </a:avLst>
          </a:prstGeom>
          <a:solidFill>
            <a:srgbClr val="94A3B8"/>
          </a:solidFill>
          <a:ln w="19050">
            <a:solidFill>
              <a:srgbClr val="64748B"/>
            </a:solidFill>
          </a:ln>
        </p:spPr>
        <p:txBody>
          <a:bodyPr wrap="square" lIns="91440" tIns="45720" rIns="91440" bIns="45720" rtlCol="0" anchor="ctr"/>
          <a:lstStyle/>
          <a:p>
            <a:pPr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</a:rPr>
              <a:t>HOUSEHOLDS</a:t>
            </a:r>
          </a:p>
          <a:p>
            <a:pPr algn="ctr">
              <a:buNone/>
            </a:pPr>
            <a:r>
              <a:rPr lang="en-US" sz="900" dirty="0">
                <a:solidFill>
                  <a:srgbClr val="F1F5F9"/>
                </a:solidFill>
                <a:latin typeface="Calibri" pitchFamily="34" charset="0"/>
              </a:rPr>
              <a:t>Displaced — no wage income</a:t>
            </a:r>
          </a:p>
        </p:txBody>
      </p:sp>
      <p:sp>
        <p:nvSpPr>
          <p:cNvPr id="61" name="Robots"/>
          <p:cNvSpPr/>
          <p:nvPr/>
        </p:nvSpPr>
        <p:spPr>
          <a:xfrm>
            <a:off x="5486400" y="2743200"/>
            <a:ext cx="2286000" cy="548640"/>
          </a:xfrm>
          <a:prstGeom prst="roundRect">
            <a:avLst>
              <a:gd name="adj" fmla="val 20000"/>
            </a:avLst>
          </a:prstGeom>
          <a:solidFill>
            <a:srgbClr val="E8A838"/>
          </a:solidFill>
          <a:ln w="19050">
            <a:solidFill>
              <a:srgbClr val="B07D1F"/>
            </a:solidFill>
          </a:ln>
        </p:spPr>
        <p:txBody>
          <a:bodyPr wrap="square" lIns="91440" tIns="45720" rIns="91440" bIns="45720" rtlCol="0" anchor="ctr"/>
          <a:lstStyle/>
          <a:p>
            <a:pPr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</a:rPr>
              <a:t>AI ROBOTS</a:t>
            </a:r>
          </a:p>
          <a:p>
            <a:pPr algn="ctr">
              <a:buNone/>
            </a:pPr>
            <a:r>
              <a:rPr lang="en-US" sz="900" dirty="0">
                <a:solidFill>
                  <a:srgbClr val="FEF3C7"/>
                </a:solidFill>
                <a:latin typeface="Calibri" pitchFamily="34" charset="0"/>
              </a:rPr>
              <a:t>Replace human labor entirely</a:t>
            </a:r>
          </a:p>
        </p:txBody>
      </p:sp>
      <p:sp>
        <p:nvSpPr>
          <p:cNvPr id="62" name="Firms_Right"/>
          <p:cNvSpPr/>
          <p:nvPr/>
        </p:nvSpPr>
        <p:spPr>
          <a:xfrm>
            <a:off x="5486400" y="3657600"/>
            <a:ext cx="2286000" cy="548640"/>
          </a:xfrm>
          <a:prstGeom prst="roundRect">
            <a:avLst>
              <a:gd name="adj" fmla="val 20000"/>
            </a:avLst>
          </a:prstGeom>
          <a:solidFill>
            <a:srgbClr val="534AB7"/>
          </a:solidFill>
          <a:ln w="19050">
            <a:solidFill>
              <a:srgbClr val="3C3489"/>
            </a:solidFill>
          </a:ln>
        </p:spPr>
        <p:txBody>
          <a:bodyPr wrap="square" lIns="91440" tIns="45720" rIns="91440" bIns="45720" rtlCol="0" anchor="ctr"/>
          <a:lstStyle/>
          <a:p>
            <a:pPr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</a:rPr>
              <a:t>FIRMS</a:t>
            </a:r>
          </a:p>
          <a:p>
            <a:pPr algn="ctr">
              <a:buNone/>
            </a:pPr>
            <a:r>
              <a:rPr lang="en-US" sz="900" dirty="0">
                <a:solidFill>
                  <a:srgbClr val="CECBF6"/>
                </a:solidFill>
                <a:latin typeface="Calibri" pitchFamily="34" charset="0"/>
              </a:rPr>
              <a:t>Produce at AI scale</a:t>
            </a:r>
          </a:p>
        </p:txBody>
      </p:sp>
      <p:sp>
        <p:nvSpPr>
          <p:cNvPr id="70" name="ArrowDeploy"/>
          <p:cNvSpPr/>
          <p:nvPr/>
        </p:nvSpPr>
        <p:spPr>
          <a:xfrm>
            <a:off x="6492600" y="3291840"/>
            <a:ext cx="228600" cy="365760"/>
          </a:xfrm>
          <a:prstGeom prst="upArrow">
            <a:avLst>
              <a:gd name="adj1" fmla="val 30000"/>
              <a:gd name="adj2" fmla="val 50000"/>
            </a:avLst>
          </a:prstGeom>
          <a:solidFill>
            <a:srgbClr val="E8A838"/>
          </a:solidFill>
          <a:ln w="0">
            <a:noFill/>
          </a:ln>
        </p:spPr>
        <p:txBody>
          <a:bodyPr/>
          <a:lstStyle/>
          <a:p>
            <a:endParaRPr lang="tr-TR"/>
          </a:p>
        </p:txBody>
      </p:sp>
      <p:sp>
        <p:nvSpPr>
          <p:cNvPr id="71" name="ArrowDisplace"/>
          <p:cNvSpPr/>
          <p:nvPr/>
        </p:nvSpPr>
        <p:spPr>
          <a:xfrm>
            <a:off x="5578800" y="1767840"/>
            <a:ext cx="228600" cy="975360"/>
          </a:xfrm>
          <a:prstGeom prst="upArrow">
            <a:avLst>
              <a:gd name="adj1" fmla="val 30000"/>
              <a:gd name="adj2" fmla="val 50000"/>
            </a:avLst>
          </a:prstGeom>
          <a:solidFill>
            <a:srgbClr val="C0392B"/>
          </a:solidFill>
          <a:ln w="0">
            <a:noFill/>
          </a:ln>
        </p:spPr>
        <p:txBody>
          <a:bodyPr/>
          <a:lstStyle/>
          <a:p>
            <a:endParaRPr lang="tr-TR"/>
          </a:p>
        </p:txBody>
      </p:sp>
      <p:sp>
        <p:nvSpPr>
          <p:cNvPr id="72" name="LabelDisplace"/>
          <p:cNvSpPr/>
          <p:nvPr/>
        </p:nvSpPr>
        <p:spPr>
          <a:xfrm>
            <a:off x="5669280" y="2194560"/>
            <a:ext cx="548640" cy="18288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rtlCol="0" anchor="ctr"/>
          <a:lstStyle/>
          <a:p>
            <a:pPr algn="ctr">
              <a:buNone/>
            </a:pPr>
            <a:r>
              <a:rPr lang="en-US" sz="800" b="1" dirty="0">
                <a:solidFill>
                  <a:srgbClr val="C0392B"/>
                </a:solidFill>
                <a:latin typeface="Calibri" pitchFamily="34" charset="0"/>
              </a:rPr>
              <a:t>DISPLACE</a:t>
            </a:r>
          </a:p>
        </p:txBody>
      </p:sp>
      <p:sp>
        <p:nvSpPr>
          <p:cNvPr id="80" name="GapBox"/>
          <p:cNvSpPr/>
          <p:nvPr/>
        </p:nvSpPr>
        <p:spPr>
          <a:xfrm>
            <a:off x="7315200" y="1676400"/>
            <a:ext cx="1554480" cy="731520"/>
          </a:xfrm>
          <a:prstGeom prst="roundRect">
            <a:avLst>
              <a:gd name="adj" fmla="val 15000"/>
            </a:avLst>
          </a:prstGeom>
          <a:solidFill>
            <a:srgbClr val="FEE2E2"/>
          </a:solidFill>
          <a:ln w="19050">
            <a:solidFill>
              <a:srgbClr val="C0392B"/>
            </a:solidFill>
          </a:ln>
        </p:spPr>
        <p:txBody>
          <a:bodyPr wrap="square" lIns="91440" tIns="45720" rIns="91440" bIns="45720" rtlCol="0" anchor="ctr"/>
          <a:lstStyle/>
          <a:p>
            <a:pPr algn="ctr">
              <a:buNone/>
            </a:pPr>
            <a:r>
              <a:rPr lang="en-US" sz="1100" b="1" dirty="0">
                <a:solidFill>
                  <a:srgbClr val="7F1D1D"/>
                </a:solidFill>
                <a:latin typeface="Calibri" pitchFamily="34" charset="0"/>
              </a:rPr>
              <a:t>No wages</a:t>
            </a:r>
          </a:p>
          <a:p>
            <a:pPr algn="ctr">
              <a:buNone/>
            </a:pPr>
            <a:r>
              <a:rPr lang="en-US" sz="900" dirty="0">
                <a:solidFill>
                  <a:srgbClr val="991B1B"/>
                </a:solidFill>
                <a:latin typeface="Calibri" pitchFamily="34" charset="0"/>
              </a:rPr>
              <a:t>No spending power</a:t>
            </a:r>
          </a:p>
        </p:txBody>
      </p:sp>
      <p:sp>
        <p:nvSpPr>
          <p:cNvPr id="90" name="QuestionBox"/>
          <p:cNvSpPr/>
          <p:nvPr/>
        </p:nvSpPr>
        <p:spPr>
          <a:xfrm>
            <a:off x="4526280" y="4937040"/>
            <a:ext cx="4252440" cy="548640"/>
          </a:xfrm>
          <a:prstGeom prst="roundRect">
            <a:avLst>
              <a:gd name="adj" fmla="val 10000"/>
            </a:avLst>
          </a:prstGeom>
          <a:solidFill>
            <a:srgbClr val="1B2E45"/>
          </a:solidFill>
          <a:ln w="0">
            <a:noFill/>
          </a:ln>
        </p:spPr>
        <p:txBody>
          <a:bodyPr wrap="square" lIns="137160" tIns="45720" rIns="137160" bIns="45720" rtlCol="0" anchor="ctr"/>
          <a:lstStyle/>
          <a:p>
            <a:pPr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</a:rPr>
              <a:t>Who buys what robots produce?</a:t>
            </a:r>
          </a:p>
          <a:p>
            <a:pPr algn="ctr">
              <a:buNone/>
            </a:pPr>
            <a:r>
              <a:rPr lang="en-US" sz="1000" dirty="0">
                <a:solidFill>
                  <a:srgbClr val="E8A838"/>
                </a:solidFill>
                <a:latin typeface="Calibri" pitchFamily="34" charset="0"/>
              </a:rPr>
              <a:t>The effective demand gap — Keynes meets robotics</a:t>
            </a:r>
          </a:p>
        </p:txBody>
      </p:sp>
      <p:sp>
        <p:nvSpPr>
          <p:cNvPr id="91" name="FunctionOK"/>
          <p:cNvSpPr/>
          <p:nvPr/>
        </p:nvSpPr>
        <p:spPr>
          <a:xfrm>
            <a:off x="274320" y="4937040"/>
            <a:ext cx="3657600" cy="274320"/>
          </a:xfrm>
          <a:prstGeom prst="roundRect">
            <a:avLst>
              <a:gd name="adj" fmla="val 30000"/>
            </a:avLst>
          </a:prstGeom>
          <a:solidFill>
            <a:srgbClr val="E6F9F7"/>
          </a:solidFill>
          <a:ln w="19050">
            <a:solidFill>
              <a:srgbClr val="0E7C86"/>
            </a:solidFill>
          </a:ln>
        </p:spPr>
        <p:txBody>
          <a:bodyPr wrap="square" lIns="91440" tIns="45720" rIns="91440" bIns="45720" rtlCol="0" anchor="ctr"/>
          <a:lstStyle/>
          <a:p>
            <a:pPr algn="ctr">
              <a:buNone/>
            </a:pPr>
            <a:r>
              <a:rPr lang="en-US" sz="1000" b="1" dirty="0">
                <a:solidFill>
                  <a:srgbClr val="0E7C86"/>
                </a:solidFill>
                <a:latin typeface="Calibri" pitchFamily="34" charset="0"/>
              </a:rPr>
              <a:t>✓  Loop functions — demand sustains supply</a:t>
            </a:r>
          </a:p>
        </p:txBody>
      </p:sp>
      <p:sp>
        <p:nvSpPr>
          <p:cNvPr id="92" name="LoopBroken"/>
          <p:cNvSpPr/>
          <p:nvPr/>
        </p:nvSpPr>
        <p:spPr>
          <a:xfrm>
            <a:off x="5486400" y="4937040"/>
            <a:ext cx="2286000" cy="274320"/>
          </a:xfrm>
          <a:prstGeom prst="roundRect">
            <a:avLst>
              <a:gd name="adj" fmla="val 30000"/>
            </a:avLst>
          </a:prstGeom>
          <a:solidFill>
            <a:srgbClr val="FEE2E2"/>
          </a:solidFill>
          <a:ln w="19050">
            <a:solidFill>
              <a:srgbClr val="C0392B"/>
            </a:solidFill>
          </a:ln>
        </p:spPr>
        <p:txBody>
          <a:bodyPr wrap="square" lIns="91440" tIns="45720" rIns="91440" bIns="45720" rtlCol="0" anchor="ctr"/>
          <a:lstStyle/>
          <a:p>
            <a:pPr algn="ctr">
              <a:buNone/>
            </a:pPr>
            <a:r>
              <a:rPr lang="en-US" sz="1000" b="1" dirty="0">
                <a:solidFill>
                  <a:srgbClr val="7F1D1D"/>
                </a:solidFill>
                <a:latin typeface="Calibri" pitchFamily="34" charset="0"/>
              </a:rPr>
              <a:t>✗  Loop broken — demand collapses</a:t>
            </a:r>
          </a:p>
        </p:txBody>
      </p:sp>
      <p:sp>
        <p:nvSpPr>
          <p:cNvPr id="99" name="Source"/>
          <p:cNvSpPr/>
          <p:nvPr/>
        </p:nvSpPr>
        <p:spPr>
          <a:xfrm>
            <a:off x="365760" y="6656832"/>
            <a:ext cx="8412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94A3B8"/>
                </a:solidFill>
                <a:latin typeface="Calibri" pitchFamily="34" charset="0"/>
              </a:rPr>
              <a:t>Concept: Classical circular flow model (Quesnay, Keynes) adapted for AI displacement scenario | Purchasing power paradox: robots produce but cannot consume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Trade Trap">
    <p:bg>
      <p:bgPr>
        <a:solidFill>
          <a:srgbClr val="F0F4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"/>
          <p:cNvSpPr/>
          <p:nvPr/>
        </p:nvSpPr>
        <p:spPr>
          <a:xfrm>
            <a:off x="0" y="0"/>
            <a:ext cx="9144000" cy="822960"/>
          </a:xfrm>
          <a:prstGeom prst="rect">
            <a:avLst/>
          </a:prstGeom>
          <a:solidFill>
            <a:srgbClr val="1B2E45"/>
          </a:solidFill>
          <a:ln w="12700">
            <a:solidFill>
              <a:srgbClr val="1B2E45"/>
            </a:solidFill>
          </a:ln>
        </p:spPr>
        <p:txBody>
          <a:bodyPr/>
          <a:lstStyle/>
          <a:p>
            <a:endParaRPr lang="tr-TR"/>
          </a:p>
        </p:txBody>
      </p:sp>
      <p:sp>
        <p:nvSpPr>
          <p:cNvPr id="3" name="Title"/>
          <p:cNvSpPr/>
          <p:nvPr/>
        </p:nvSpPr>
        <p:spPr>
          <a:xfrm>
            <a:off x="365760" y="64008"/>
            <a:ext cx="841248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FFFFFF"/>
                </a:solidFill>
                <a:latin typeface="Calibri" pitchFamily="34" charset="0"/>
              </a:rPr>
              <a:t>THE GLOBAL TRADE TRAP: AI REWRITES COMPARATIVE ADVANTAGE</a:t>
            </a:r>
          </a:p>
        </p:txBody>
      </p:sp>
      <p:sp>
        <p:nvSpPr>
          <p:cNvPr id="4" name="Hook"/>
          <p:cNvSpPr/>
          <p:nvPr/>
        </p:nvSpPr>
        <p:spPr>
          <a:xfrm>
            <a:off x="274320" y="868680"/>
            <a:ext cx="8595360" cy="320040"/>
          </a:xfrm>
          <a:prstGeom prst="rect">
            <a:avLst/>
          </a:prstGeom>
          <a:solidFill>
            <a:srgbClr val="E8A838"/>
          </a:solidFill>
          <a:ln w="0">
            <a:noFill/>
          </a:ln>
        </p:spPr>
        <p:txBody>
          <a:bodyPr wrap="square" lIns="137160" tIns="45720" rIns="137160" bIns="45720" rtlCol="0" anchor="ctr"/>
          <a:lstStyle/>
          <a:p>
            <a:pPr algn="ctr">
              <a:buNone/>
            </a:pPr>
            <a:r>
              <a:rPr lang="en-US" sz="1200" b="1" dirty="0">
                <a:solidFill>
                  <a:srgbClr val="1B2E45"/>
                </a:solidFill>
                <a:latin typeface="Calibri" pitchFamily="34" charset="0"/>
              </a:rPr>
              <a:t>China’s cheap labor hollowed out global manufacturing. AI + robotics will do it again — but this time no country can compete on cost.</a:t>
            </a:r>
          </a:p>
        </p:txBody>
      </p:sp>
      <p:sp>
        <p:nvSpPr>
          <p:cNvPr id="10" name="OldHeader"/>
          <p:cNvSpPr/>
          <p:nvPr/>
        </p:nvSpPr>
        <p:spPr>
          <a:xfrm>
            <a:off x="274320" y="1280160"/>
            <a:ext cx="3840480" cy="274320"/>
          </a:xfrm>
          <a:prstGeom prst="rect">
            <a:avLst/>
          </a:prstGeom>
          <a:solidFill>
            <a:srgbClr val="0E7C86"/>
          </a:solidFill>
          <a:ln w="0">
            <a:noFill/>
          </a:ln>
        </p:spPr>
        <p:txBody>
          <a:bodyPr wrap="square" lIns="137160" tIns="45720" rIns="91440" bIns="45720" rtlCol="0" anchor="ctr"/>
          <a:lstStyle/>
          <a:p>
            <a:pPr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</a:rPr>
              <a:t>THE OLD COMPARATIVE ADVANTAGE</a:t>
            </a:r>
          </a:p>
        </p:txBody>
      </p:sp>
      <p:sp>
        <p:nvSpPr>
          <p:cNvPr id="11" name="OldBox"/>
          <p:cNvSpPr/>
          <p:nvPr/>
        </p:nvSpPr>
        <p:spPr>
          <a:xfrm>
            <a:off x="274320" y="1554480"/>
            <a:ext cx="3840480" cy="2743200"/>
          </a:xfrm>
          <a:prstGeom prst="roundRect">
            <a:avLst>
              <a:gd name="adj" fmla="val 5000"/>
            </a:avLst>
          </a:prstGeom>
          <a:solidFill>
            <a:srgbClr val="FFFFFF"/>
          </a:solidFill>
          <a:ln w="12700">
            <a:solidFill>
              <a:srgbClr val="CBD5E0"/>
            </a:solidFill>
          </a:ln>
        </p:spPr>
        <p:txBody>
          <a:bodyPr wrap="square" lIns="182880" tIns="182880" rIns="182880" bIns="182880" rtlCol="0" anchor="t"/>
          <a:lstStyle/>
          <a:p>
            <a:pPr marL="0" indent="0">
              <a:buNone/>
            </a:pPr>
            <a:r>
              <a:rPr lang="en-US" sz="1000" b="1" dirty="0">
                <a:solidFill>
                  <a:srgbClr val="0E7C86"/>
                </a:solidFill>
                <a:latin typeface="Calibri" pitchFamily="34" charset="0"/>
              </a:rPr>
              <a:t>Ricardo’s logic (1817):</a:t>
            </a:r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r>
              <a:rPr lang="en-US" sz="1000" dirty="0">
                <a:solidFill>
                  <a:srgbClr val="1E293B"/>
                </a:solidFill>
                <a:latin typeface="Calibri" pitchFamily="34" charset="0"/>
              </a:rPr>
              <a:t>Every country has something it produces relatively better. Specialize, trade, and both gain.</a:t>
            </a:r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r>
              <a:rPr lang="en-US" sz="1000" b="1" dirty="0">
                <a:solidFill>
                  <a:srgbClr val="0E7C86"/>
                </a:solidFill>
                <a:latin typeface="Calibri" pitchFamily="34" charset="0"/>
              </a:rPr>
              <a:t>The China model (1990s–2010s):</a:t>
            </a:r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r>
              <a:rPr lang="en-US" sz="1000" dirty="0">
                <a:solidFill>
                  <a:srgbClr val="1E293B"/>
                </a:solidFill>
                <a:latin typeface="Calibri" pitchFamily="34" charset="0"/>
              </a:rPr>
              <a:t>Cheap labor = advantage in manufacturing. Countries like the US lost industries — but developing nations could still compete on wage cost.</a:t>
            </a:r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r>
              <a:rPr lang="en-US" sz="1000" b="1" dirty="0">
                <a:solidFill>
                  <a:srgbClr val="0E7C86"/>
                </a:solidFill>
                <a:latin typeface="Calibri" pitchFamily="34" charset="0"/>
              </a:rPr>
              <a:t>The development ladder still existed:</a:t>
            </a:r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r>
              <a:rPr lang="en-US" sz="1000" dirty="0">
                <a:solidFill>
                  <a:srgbClr val="1E293B"/>
                </a:solidFill>
                <a:latin typeface="Calibri" pitchFamily="34" charset="0"/>
              </a:rPr>
              <a:t>Low wages → manufacturing exports → foreign reserves → capital accumulation → industrialization (South Korea, Taiwan, Vietnam…)</a:t>
            </a:r>
          </a:p>
        </p:txBody>
      </p:sp>
      <p:sp>
        <p:nvSpPr>
          <p:cNvPr id="20" name="NewHeader"/>
          <p:cNvSpPr/>
          <p:nvPr/>
        </p:nvSpPr>
        <p:spPr>
          <a:xfrm>
            <a:off x="5029200" y="1280160"/>
            <a:ext cx="3840480" cy="274320"/>
          </a:xfrm>
          <a:prstGeom prst="rect">
            <a:avLst/>
          </a:prstGeom>
          <a:solidFill>
            <a:srgbClr val="C0392B"/>
          </a:solidFill>
          <a:ln w="0">
            <a:noFill/>
          </a:ln>
        </p:spPr>
        <p:txBody>
          <a:bodyPr wrap="square" lIns="137160" tIns="45720" rIns="91440" bIns="45720" rtlCol="0" anchor="ctr"/>
          <a:lstStyle/>
          <a:p>
            <a:pPr algn="ctr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</a:rPr>
              <a:t>THE NEW AI COMPARATIVE ADVANTAGE</a:t>
            </a:r>
          </a:p>
        </p:txBody>
      </p:sp>
      <p:sp>
        <p:nvSpPr>
          <p:cNvPr id="21" name="NewBox"/>
          <p:cNvSpPr/>
          <p:nvPr/>
        </p:nvSpPr>
        <p:spPr>
          <a:xfrm>
            <a:off x="5029200" y="1554480"/>
            <a:ext cx="3840480" cy="2743200"/>
          </a:xfrm>
          <a:prstGeom prst="roundRect">
            <a:avLst>
              <a:gd name="adj" fmla="val 5000"/>
            </a:avLst>
          </a:prstGeom>
          <a:solidFill>
            <a:srgbClr val="FFF5F5"/>
          </a:solidFill>
          <a:ln w="19050">
            <a:solidFill>
              <a:srgbClr val="C0392B"/>
            </a:solidFill>
          </a:ln>
        </p:spPr>
        <p:txBody>
          <a:bodyPr wrap="square" lIns="182880" tIns="182880" rIns="182880" bIns="182880" rtlCol="0" anchor="t"/>
          <a:lstStyle/>
          <a:p>
            <a:pPr marL="0" indent="0">
              <a:buNone/>
            </a:pPr>
            <a:r>
              <a:rPr lang="en-US" sz="1000" b="1" dirty="0">
                <a:solidFill>
                  <a:srgbClr val="C0392B"/>
                </a:solidFill>
                <a:latin typeface="Calibri" pitchFamily="34" charset="0"/>
              </a:rPr>
              <a:t>Ricardo’s logic breaks down:</a:t>
            </a:r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r>
              <a:rPr lang="en-US" sz="1000" dirty="0">
                <a:solidFill>
                  <a:srgbClr val="1E293B"/>
                </a:solidFill>
                <a:latin typeface="Calibri" pitchFamily="34" charset="0"/>
              </a:rPr>
              <a:t>When production requires no human labor, wage-based advantage disappears. An AI factory in Germany outproduces Bangladesh — at lower unit cost.</a:t>
            </a:r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r>
              <a:rPr lang="en-US" sz="1000" b="1" dirty="0">
                <a:solidFill>
                  <a:srgbClr val="C0392B"/>
                </a:solidFill>
                <a:latin typeface="Calibri" pitchFamily="34" charset="0"/>
              </a:rPr>
              <a:t>The new determinants of advantage:</a:t>
            </a:r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r>
              <a:rPr lang="en-US" sz="1000" dirty="0">
                <a:solidFill>
                  <a:srgbClr val="1E293B"/>
                </a:solidFill>
                <a:latin typeface="Calibri" pitchFamily="34" charset="0"/>
              </a:rPr>
              <a:t>AI capability + robotics capital + data infrastructure + tech talent. All concentrated in a handful of nations.</a:t>
            </a:r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r>
              <a:rPr lang="en-US" sz="1000" b="1" dirty="0">
                <a:solidFill>
                  <a:srgbClr val="C0392B"/>
                </a:solidFill>
                <a:latin typeface="Calibri" pitchFamily="34" charset="0"/>
              </a:rPr>
              <a:t>The development ladder is removed:</a:t>
            </a:r>
          </a:p>
          <a:p>
            <a:pPr marL="0" indent="0">
              <a:buNone/>
            </a:pPr>
            <a:endParaRPr lang="en-US" sz="900" dirty="0"/>
          </a:p>
          <a:p>
            <a:pPr marL="0" indent="0">
              <a:buNone/>
            </a:pPr>
            <a:r>
              <a:rPr lang="en-US" sz="1000" dirty="0">
                <a:solidFill>
                  <a:srgbClr val="1E293B"/>
                </a:solidFill>
                <a:latin typeface="Calibri" pitchFamily="34" charset="0"/>
              </a:rPr>
              <a:t>Bangladesh, Ethiopia, Vietnam — countries mid-climb — face export displacement with no alternative path to industrialization (Rodrik, 2022).</a:t>
            </a:r>
          </a:p>
        </p:txBody>
      </p:sp>
      <p:sp>
        <p:nvSpPr>
          <p:cNvPr id="30" name="Arrow"/>
          <p:cNvSpPr/>
          <p:nvPr/>
        </p:nvSpPr>
        <p:spPr>
          <a:xfrm>
            <a:off x="4206240" y="2743200"/>
            <a:ext cx="731520" cy="274320"/>
          </a:xfrm>
          <a:prstGeom prst="rightArrow">
            <a:avLst>
              <a:gd name="adj1" fmla="val 50000"/>
              <a:gd name="adj2" fmla="val 40000"/>
            </a:avLst>
          </a:prstGeom>
          <a:solidFill>
            <a:srgbClr val="C0392B"/>
          </a:solidFill>
          <a:ln w="0">
            <a:noFill/>
          </a:ln>
        </p:spPr>
        <p:txBody>
          <a:bodyPr/>
          <a:lstStyle/>
          <a:p>
            <a:endParaRPr lang="tr-TR"/>
          </a:p>
        </p:txBody>
      </p:sp>
      <p:sp>
        <p:nvSpPr>
          <p:cNvPr id="31" name="ArrowLabel"/>
          <p:cNvSpPr/>
          <p:nvPr/>
        </p:nvSpPr>
        <p:spPr>
          <a:xfrm>
            <a:off x="4115040" y="3017520"/>
            <a:ext cx="914400" cy="18288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rtlCol="0" anchor="ctr"/>
          <a:lstStyle/>
          <a:p>
            <a:pPr algn="ctr">
              <a:buNone/>
            </a:pPr>
            <a:r>
              <a:rPr lang="en-US" sz="800" b="1" dirty="0">
                <a:solidFill>
                  <a:srgbClr val="C0392B"/>
                </a:solidFill>
                <a:latin typeface="Calibri" pitchFamily="34" charset="0"/>
              </a:rPr>
              <a:t>AI DISRUPTS</a:t>
            </a:r>
          </a:p>
        </p:txBody>
      </p:sp>
      <p:sp>
        <p:nvSpPr>
          <p:cNvPr id="40" name="StatBar"/>
          <p:cNvSpPr/>
          <p:nvPr/>
        </p:nvSpPr>
        <p:spPr>
          <a:xfrm>
            <a:off x="274320" y="4389120"/>
            <a:ext cx="8595360" cy="548640"/>
          </a:xfrm>
          <a:prstGeom prst="roundRect">
            <a:avLst>
              <a:gd name="adj" fmla="val 8000"/>
            </a:avLst>
          </a:prstGeom>
          <a:solidFill>
            <a:srgbClr val="1B2E45"/>
          </a:solidFill>
          <a:ln w="0">
            <a:noFill/>
          </a:ln>
        </p:spPr>
        <p:txBody>
          <a:bodyPr wrap="square" lIns="182880" tIns="91440" rIns="182880" bIns="91440" rtlCol="0" anchor="ctr"/>
          <a:lstStyle/>
          <a:p>
            <a:pPr algn="ctr">
              <a:buNone/>
            </a:pPr>
            <a:r>
              <a:rPr lang="en-US" sz="1100" b="1" dirty="0">
                <a:solidFill>
                  <a:srgbClr val="E8A838"/>
                </a:solidFill>
                <a:latin typeface="Calibri" pitchFamily="34" charset="0"/>
              </a:rPr>
              <a:t>85 million manufacturing jobs</a:t>
            </a:r>
            <a:r>
              <a:rPr lang="en-US" sz="1100" dirty="0">
                <a:solidFill>
                  <a:srgbClr val="FFFFFF"/>
                </a:solidFill>
                <a:latin typeface="Calibri" pitchFamily="34" charset="0"/>
              </a:rPr>
              <a:t> in developing countries at high risk of AI-automation displacement — </a:t>
            </a:r>
            <a:r>
              <a:rPr lang="en-US" sz="1100" b="1" dirty="0">
                <a:solidFill>
                  <a:srgbClr val="E8A838"/>
                </a:solidFill>
                <a:latin typeface="Calibri" pitchFamily="34" charset="0"/>
              </a:rPr>
              <a:t>the same jobs that built every rich economy</a:t>
            </a:r>
          </a:p>
        </p:txBody>
      </p:sp>
      <p:sp>
        <p:nvSpPr>
          <p:cNvPr id="50" name="AtRiskLabel"/>
          <p:cNvSpPr/>
          <p:nvPr/>
        </p:nvSpPr>
        <p:spPr>
          <a:xfrm>
            <a:off x="274320" y="5029200"/>
            <a:ext cx="1920240" cy="18288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rtlCol="0" anchor="ctr"/>
          <a:lstStyle/>
          <a:p>
            <a:pPr algn="l">
              <a:buNone/>
            </a:pPr>
            <a:r>
              <a:rPr lang="en-US" sz="900" b="1" dirty="0">
                <a:solidFill>
                  <a:srgbClr val="64748B"/>
                </a:solidFill>
                <a:latin typeface="Calibri" pitchFamily="34" charset="0"/>
              </a:rPr>
              <a:t>Countries most at risk:</a:t>
            </a:r>
          </a:p>
        </p:txBody>
      </p:sp>
      <p:sp>
        <p:nvSpPr>
          <p:cNvPr id="51" name="C1"/>
          <p:cNvSpPr/>
          <p:nvPr/>
        </p:nvSpPr>
        <p:spPr>
          <a:xfrm>
            <a:off x="274320" y="5212080"/>
            <a:ext cx="1097280" cy="228600"/>
          </a:xfrm>
          <a:prstGeom prst="roundRect">
            <a:avLst>
              <a:gd name="adj" fmla="val 50000"/>
            </a:avLst>
          </a:prstGeom>
          <a:solidFill>
            <a:srgbClr val="FEE2E2"/>
          </a:solidFill>
          <a:ln w="12700">
            <a:solidFill>
              <a:srgbClr val="C0392B"/>
            </a:solidFill>
          </a:ln>
        </p:spPr>
        <p:txBody>
          <a:bodyPr wrap="square" lIns="91440" tIns="0" rIns="91440" bIns="0" rtlCol="0" anchor="ctr"/>
          <a:lstStyle/>
          <a:p>
            <a:pPr algn="ctr">
              <a:buNone/>
            </a:pPr>
            <a:r>
              <a:rPr lang="en-US" sz="900" b="1" dirty="0">
                <a:solidFill>
                  <a:srgbClr val="7F1D1D"/>
                </a:solidFill>
                <a:latin typeface="Calibri" pitchFamily="34" charset="0"/>
              </a:rPr>
              <a:t>Bangladesh</a:t>
            </a:r>
          </a:p>
        </p:txBody>
      </p:sp>
      <p:sp>
        <p:nvSpPr>
          <p:cNvPr id="52" name="C2"/>
          <p:cNvSpPr/>
          <p:nvPr/>
        </p:nvSpPr>
        <p:spPr>
          <a:xfrm>
            <a:off x="1462320" y="5212080"/>
            <a:ext cx="914400" cy="228600"/>
          </a:xfrm>
          <a:prstGeom prst="roundRect">
            <a:avLst>
              <a:gd name="adj" fmla="val 50000"/>
            </a:avLst>
          </a:prstGeom>
          <a:solidFill>
            <a:srgbClr val="FEE2E2"/>
          </a:solidFill>
          <a:ln w="12700">
            <a:solidFill>
              <a:srgbClr val="C0392B"/>
            </a:solidFill>
          </a:ln>
        </p:spPr>
        <p:txBody>
          <a:bodyPr wrap="square" lIns="91440" tIns="0" rIns="91440" bIns="0" rtlCol="0" anchor="ctr"/>
          <a:lstStyle/>
          <a:p>
            <a:pPr algn="ctr">
              <a:buNone/>
            </a:pPr>
            <a:r>
              <a:rPr lang="en-US" sz="900" b="1" dirty="0">
                <a:solidFill>
                  <a:srgbClr val="7F1D1D"/>
                </a:solidFill>
                <a:latin typeface="Calibri" pitchFamily="34" charset="0"/>
              </a:rPr>
              <a:t>Vietnam</a:t>
            </a:r>
          </a:p>
        </p:txBody>
      </p:sp>
      <p:sp>
        <p:nvSpPr>
          <p:cNvPr id="53" name="C3"/>
          <p:cNvSpPr/>
          <p:nvPr/>
        </p:nvSpPr>
        <p:spPr>
          <a:xfrm>
            <a:off x="2468520" y="5212080"/>
            <a:ext cx="914400" cy="228600"/>
          </a:xfrm>
          <a:prstGeom prst="roundRect">
            <a:avLst>
              <a:gd name="adj" fmla="val 50000"/>
            </a:avLst>
          </a:prstGeom>
          <a:solidFill>
            <a:srgbClr val="FEE2E2"/>
          </a:solidFill>
          <a:ln w="12700">
            <a:solidFill>
              <a:srgbClr val="C0392B"/>
            </a:solidFill>
          </a:ln>
        </p:spPr>
        <p:txBody>
          <a:bodyPr wrap="square" lIns="91440" tIns="0" rIns="91440" bIns="0" rtlCol="0" anchor="ctr"/>
          <a:lstStyle/>
          <a:p>
            <a:pPr algn="ctr">
              <a:buNone/>
            </a:pPr>
            <a:r>
              <a:rPr lang="en-US" sz="900" b="1" dirty="0">
                <a:solidFill>
                  <a:srgbClr val="7F1D1D"/>
                </a:solidFill>
                <a:latin typeface="Calibri" pitchFamily="34" charset="0"/>
              </a:rPr>
              <a:t>Ethiopia</a:t>
            </a:r>
          </a:p>
        </p:txBody>
      </p:sp>
      <p:sp>
        <p:nvSpPr>
          <p:cNvPr id="54" name="C4"/>
          <p:cNvSpPr/>
          <p:nvPr/>
        </p:nvSpPr>
        <p:spPr>
          <a:xfrm>
            <a:off x="3474720" y="5212080"/>
            <a:ext cx="914400" cy="228600"/>
          </a:xfrm>
          <a:prstGeom prst="roundRect">
            <a:avLst>
              <a:gd name="adj" fmla="val 50000"/>
            </a:avLst>
          </a:prstGeom>
          <a:solidFill>
            <a:srgbClr val="FEE2E2"/>
          </a:solidFill>
          <a:ln w="12700">
            <a:solidFill>
              <a:srgbClr val="C0392B"/>
            </a:solidFill>
          </a:ln>
        </p:spPr>
        <p:txBody>
          <a:bodyPr wrap="square" lIns="91440" tIns="0" rIns="91440" bIns="0" rtlCol="0" anchor="ctr"/>
          <a:lstStyle/>
          <a:p>
            <a:pPr algn="ctr">
              <a:buNone/>
            </a:pPr>
            <a:r>
              <a:rPr lang="en-US" sz="900" b="1" dirty="0">
                <a:solidFill>
                  <a:srgbClr val="7F1D1D"/>
                </a:solidFill>
                <a:latin typeface="Calibri" pitchFamily="34" charset="0"/>
              </a:rPr>
              <a:t>Mexico</a:t>
            </a:r>
          </a:p>
        </p:txBody>
      </p:sp>
      <p:sp>
        <p:nvSpPr>
          <p:cNvPr id="55" name="C5"/>
          <p:cNvSpPr/>
          <p:nvPr/>
        </p:nvSpPr>
        <p:spPr>
          <a:xfrm>
            <a:off x="4480920" y="5212080"/>
            <a:ext cx="1005840" cy="228600"/>
          </a:xfrm>
          <a:prstGeom prst="roundRect">
            <a:avLst>
              <a:gd name="adj" fmla="val 50000"/>
            </a:avLst>
          </a:prstGeom>
          <a:solidFill>
            <a:srgbClr val="FEE2E2"/>
          </a:solidFill>
          <a:ln w="12700">
            <a:solidFill>
              <a:srgbClr val="C0392B"/>
            </a:solidFill>
          </a:ln>
        </p:spPr>
        <p:txBody>
          <a:bodyPr wrap="square" lIns="91440" tIns="0" rIns="91440" bIns="0" rtlCol="0" anchor="ctr"/>
          <a:lstStyle/>
          <a:p>
            <a:pPr algn="ctr">
              <a:buNone/>
            </a:pPr>
            <a:r>
              <a:rPr lang="en-US" sz="900" b="1" dirty="0">
                <a:solidFill>
                  <a:srgbClr val="7F1D1D"/>
                </a:solidFill>
                <a:latin typeface="Calibri" pitchFamily="34" charset="0"/>
              </a:rPr>
              <a:t>Indonesia</a:t>
            </a:r>
          </a:p>
        </p:txBody>
      </p:sp>
      <p:sp>
        <p:nvSpPr>
          <p:cNvPr id="56" name="C6"/>
          <p:cNvSpPr/>
          <p:nvPr/>
        </p:nvSpPr>
        <p:spPr>
          <a:xfrm>
            <a:off x="5578800" y="5212080"/>
            <a:ext cx="914400" cy="228600"/>
          </a:xfrm>
          <a:prstGeom prst="roundRect">
            <a:avLst>
              <a:gd name="adj" fmla="val 50000"/>
            </a:avLst>
          </a:prstGeom>
          <a:solidFill>
            <a:srgbClr val="FEE2E2"/>
          </a:solidFill>
          <a:ln w="12700">
            <a:solidFill>
              <a:srgbClr val="C0392B"/>
            </a:solidFill>
          </a:ln>
        </p:spPr>
        <p:txBody>
          <a:bodyPr wrap="square" lIns="91440" tIns="0" rIns="91440" bIns="0" rtlCol="0" anchor="ctr"/>
          <a:lstStyle/>
          <a:p>
            <a:pPr algn="ctr">
              <a:buNone/>
            </a:pPr>
            <a:r>
              <a:rPr lang="en-US" sz="900" b="1" dirty="0">
                <a:solidFill>
                  <a:srgbClr val="7F1D1D"/>
                </a:solidFill>
                <a:latin typeface="Calibri" pitchFamily="34" charset="0"/>
              </a:rPr>
              <a:t>Pakistan</a:t>
            </a:r>
          </a:p>
        </p:txBody>
      </p:sp>
      <p:sp>
        <p:nvSpPr>
          <p:cNvPr id="57" name="C7"/>
          <p:cNvSpPr/>
          <p:nvPr/>
        </p:nvSpPr>
        <p:spPr>
          <a:xfrm>
            <a:off x="6584640" y="5212080"/>
            <a:ext cx="868680" cy="228600"/>
          </a:xfrm>
          <a:prstGeom prst="roundRect">
            <a:avLst>
              <a:gd name="adj" fmla="val 50000"/>
            </a:avLst>
          </a:prstGeom>
          <a:solidFill>
            <a:srgbClr val="FEE2E2"/>
          </a:solidFill>
          <a:ln w="12700">
            <a:solidFill>
              <a:srgbClr val="C0392B"/>
            </a:solidFill>
          </a:ln>
        </p:spPr>
        <p:txBody>
          <a:bodyPr wrap="square" lIns="91440" tIns="0" rIns="91440" bIns="0" rtlCol="0" anchor="ctr"/>
          <a:lstStyle/>
          <a:p>
            <a:pPr algn="ctr">
              <a:buNone/>
            </a:pPr>
            <a:r>
              <a:rPr lang="en-US" sz="900" b="1" dirty="0">
                <a:solidFill>
                  <a:srgbClr val="7F1D1D"/>
                </a:solidFill>
                <a:latin typeface="Calibri" pitchFamily="34" charset="0"/>
              </a:rPr>
              <a:t>Nigeria</a:t>
            </a:r>
          </a:p>
        </p:txBody>
      </p:sp>
      <p:sp>
        <p:nvSpPr>
          <p:cNvPr id="99" name="Source"/>
          <p:cNvSpPr/>
          <p:nvPr/>
        </p:nvSpPr>
        <p:spPr>
          <a:xfrm>
            <a:off x="365760" y="6656832"/>
            <a:ext cx="8412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94A3B8"/>
                </a:solidFill>
                <a:latin typeface="Calibri" pitchFamily="34" charset="0"/>
              </a:rPr>
              <a:t>Sources: Ricardo (1817); Dani Rodrik “Premature Deindustrialization” (2016); ILO Future of Work (2023); WEF Future of Jobs Report (2025)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Global Demand Collapse">
    <p:bg>
      <p:bgPr>
        <a:solidFill>
          <a:srgbClr val="1B2E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ip"/>
          <p:cNvSpPr/>
          <p:nvPr/>
        </p:nvSpPr>
        <p:spPr>
          <a:xfrm>
            <a:off x="0" y="0"/>
            <a:ext cx="9144000" cy="137160"/>
          </a:xfrm>
          <a:prstGeom prst="rect">
            <a:avLst/>
          </a:prstGeom>
          <a:solidFill>
            <a:srgbClr val="E8A838"/>
          </a:solidFill>
          <a:ln w="0">
            <a:noFill/>
          </a:ln>
        </p:spPr>
        <p:txBody>
          <a:bodyPr/>
          <a:lstStyle/>
          <a:p>
            <a:endParaRPr lang="tr-TR"/>
          </a:p>
        </p:txBody>
      </p:sp>
      <p:sp>
        <p:nvSpPr>
          <p:cNvPr id="3" name="Title"/>
          <p:cNvSpPr/>
          <p:nvPr/>
        </p:nvSpPr>
        <p:spPr>
          <a:xfrm>
            <a:off x="365760" y="182880"/>
            <a:ext cx="84124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</a:rPr>
              <a:t>IF THEY CAN’T EXPORT, THEY CAN’T IMPORT.</a:t>
            </a:r>
          </a:p>
          <a:p>
            <a:pPr marL="0" indent="0">
              <a:buNone/>
            </a:pPr>
            <a:r>
              <a:rPr lang="en-US" sz="2600" b="1" dirty="0">
                <a:solidFill>
                  <a:srgbClr val="E8A838"/>
                </a:solidFill>
                <a:latin typeface="Calibri" pitchFamily="34" charset="0"/>
              </a:rPr>
              <a:t>AND IF THEY CAN’T IMPORT, WHO BUYS YOUR EXPORTS?</a:t>
            </a:r>
          </a:p>
        </p:txBody>
      </p:sp>
      <p:sp>
        <p:nvSpPr>
          <p:cNvPr id="10" name="B1"/>
          <p:cNvSpPr/>
          <p:nvPr/>
        </p:nvSpPr>
        <p:spPr>
          <a:xfrm>
            <a:off x="182880" y="1280160"/>
            <a:ext cx="1828800" cy="548640"/>
          </a:xfrm>
          <a:prstGeom prst="roundRect">
            <a:avLst>
              <a:gd name="adj" fmla="val 8000"/>
            </a:avLst>
          </a:prstGeom>
          <a:solidFill>
            <a:srgbClr val="C0392B"/>
          </a:solidFill>
          <a:ln w="0">
            <a:noFill/>
          </a:ln>
        </p:spPr>
        <p:txBody>
          <a:bodyPr wrap="square" lIns="137160" tIns="91440" rIns="137160" bIns="91440" rtlCol="0" anchor="ctr"/>
          <a:lstStyle/>
          <a:p>
            <a:pPr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</a:rPr>
              <a:t>AI dominates manufacturing</a:t>
            </a:r>
          </a:p>
          <a:p>
            <a:pPr algn="ctr">
              <a:buNone/>
            </a:pPr>
            <a:r>
              <a:rPr lang="en-US" sz="900" dirty="0">
                <a:solidFill>
                  <a:srgbClr val="FECACA"/>
                </a:solidFill>
                <a:latin typeface="Calibri" pitchFamily="34" charset="0"/>
              </a:rPr>
              <a:t>in AI-capable nations</a:t>
            </a:r>
          </a:p>
        </p:txBody>
      </p:sp>
      <p:sp>
        <p:nvSpPr>
          <p:cNvPr id="11" name="A1"/>
          <p:cNvSpPr/>
          <p:nvPr/>
        </p:nvSpPr>
        <p:spPr>
          <a:xfrm>
            <a:off x="2102880" y="1463040"/>
            <a:ext cx="548640" cy="182880"/>
          </a:xfrm>
          <a:prstGeom prst="rightArrow">
            <a:avLst>
              <a:gd name="adj1" fmla="val 50000"/>
              <a:gd name="adj2" fmla="val 40000"/>
            </a:avLst>
          </a:prstGeom>
          <a:solidFill>
            <a:srgbClr val="E8A838"/>
          </a:solidFill>
          <a:ln w="0">
            <a:noFill/>
          </a:ln>
        </p:spPr>
        <p:txBody>
          <a:bodyPr/>
          <a:lstStyle/>
          <a:p>
            <a:endParaRPr lang="tr-TR"/>
          </a:p>
        </p:txBody>
      </p:sp>
      <p:sp>
        <p:nvSpPr>
          <p:cNvPr id="12" name="B2"/>
          <p:cNvSpPr/>
          <p:nvPr/>
        </p:nvSpPr>
        <p:spPr>
          <a:xfrm>
            <a:off x="2651520" y="1280160"/>
            <a:ext cx="1828800" cy="548640"/>
          </a:xfrm>
          <a:prstGeom prst="roundRect">
            <a:avLst>
              <a:gd name="adj" fmla="val 8000"/>
            </a:avLst>
          </a:prstGeom>
          <a:solidFill>
            <a:srgbClr val="7F1D1D"/>
          </a:solidFill>
          <a:ln w="0">
            <a:noFill/>
          </a:ln>
        </p:spPr>
        <p:txBody>
          <a:bodyPr wrap="square" lIns="137160" tIns="91440" rIns="137160" bIns="91440" rtlCol="0" anchor="ctr"/>
          <a:lstStyle/>
          <a:p>
            <a:pPr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</a:rPr>
              <a:t>Developing nations lose export competitiveness</a:t>
            </a:r>
          </a:p>
        </p:txBody>
      </p:sp>
      <p:sp>
        <p:nvSpPr>
          <p:cNvPr id="13" name="A2"/>
          <p:cNvSpPr/>
          <p:nvPr/>
        </p:nvSpPr>
        <p:spPr>
          <a:xfrm>
            <a:off x="4571520" y="1463040"/>
            <a:ext cx="548640" cy="182880"/>
          </a:xfrm>
          <a:prstGeom prst="rightArrow">
            <a:avLst>
              <a:gd name="adj1" fmla="val 50000"/>
              <a:gd name="adj2" fmla="val 40000"/>
            </a:avLst>
          </a:prstGeom>
          <a:solidFill>
            <a:srgbClr val="E8A838"/>
          </a:solidFill>
          <a:ln w="0">
            <a:noFill/>
          </a:ln>
        </p:spPr>
        <p:txBody>
          <a:bodyPr/>
          <a:lstStyle/>
          <a:p>
            <a:endParaRPr lang="tr-TR"/>
          </a:p>
        </p:txBody>
      </p:sp>
      <p:sp>
        <p:nvSpPr>
          <p:cNvPr id="14" name="B3"/>
          <p:cNvSpPr/>
          <p:nvPr/>
        </p:nvSpPr>
        <p:spPr>
          <a:xfrm>
            <a:off x="5211360" y="1280160"/>
            <a:ext cx="1828800" cy="548640"/>
          </a:xfrm>
          <a:prstGeom prst="roundRect">
            <a:avLst>
              <a:gd name="adj" fmla="val 8000"/>
            </a:avLst>
          </a:prstGeom>
          <a:solidFill>
            <a:srgbClr val="450A0A"/>
          </a:solidFill>
          <a:ln w="19050">
            <a:solidFill>
              <a:srgbClr val="C0392B"/>
            </a:solidFill>
          </a:ln>
        </p:spPr>
        <p:txBody>
          <a:bodyPr wrap="square" lIns="137160" tIns="91440" rIns="137160" bIns="91440" rtlCol="0" anchor="ctr"/>
          <a:lstStyle/>
          <a:p>
            <a:pPr algn="ctr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</a:rPr>
              <a:t>No foreign reserves</a:t>
            </a:r>
          </a:p>
          <a:p>
            <a:pPr algn="ctr">
              <a:buNone/>
            </a:pPr>
            <a:r>
              <a:rPr lang="en-US" sz="900" dirty="0">
                <a:solidFill>
                  <a:srgbClr val="FECACA"/>
                </a:solidFill>
                <a:latin typeface="Calibri" pitchFamily="34" charset="0"/>
              </a:rPr>
              <a:t>No hard currency to import</a:t>
            </a:r>
          </a:p>
        </p:txBody>
      </p:sp>
      <p:sp>
        <p:nvSpPr>
          <p:cNvPr id="15" name="A3"/>
          <p:cNvSpPr/>
          <p:nvPr/>
        </p:nvSpPr>
        <p:spPr>
          <a:xfrm>
            <a:off x="7131360" y="1463040"/>
            <a:ext cx="548640" cy="182880"/>
          </a:xfrm>
          <a:prstGeom prst="rightArrow">
            <a:avLst>
              <a:gd name="adj1" fmla="val 50000"/>
              <a:gd name="adj2" fmla="val 40000"/>
            </a:avLst>
          </a:prstGeom>
          <a:solidFill>
            <a:srgbClr val="E8A838"/>
          </a:solidFill>
          <a:ln w="0">
            <a:noFill/>
          </a:ln>
        </p:spPr>
        <p:txBody>
          <a:bodyPr/>
          <a:lstStyle/>
          <a:p>
            <a:endParaRPr lang="tr-TR"/>
          </a:p>
        </p:txBody>
      </p:sp>
      <p:sp>
        <p:nvSpPr>
          <p:cNvPr id="16" name="B4"/>
          <p:cNvSpPr/>
          <p:nvPr/>
        </p:nvSpPr>
        <p:spPr>
          <a:xfrm>
            <a:off x="7680000" y="1280160"/>
            <a:ext cx="1280160" cy="548640"/>
          </a:xfrm>
          <a:prstGeom prst="roundRect">
            <a:avLst>
              <a:gd name="adj" fmla="val 8000"/>
            </a:avLst>
          </a:prstGeom>
          <a:solidFill>
            <a:srgbClr val="E8A838"/>
          </a:solidFill>
          <a:ln w="0">
            <a:noFill/>
          </a:ln>
        </p:spPr>
        <p:txBody>
          <a:bodyPr wrap="square" lIns="137160" tIns="91440" rIns="137160" bIns="91440" rtlCol="0" anchor="ctr"/>
          <a:lstStyle/>
          <a:p>
            <a:pPr algn="ctr">
              <a:buNone/>
            </a:pPr>
            <a:r>
              <a:rPr lang="en-US" sz="1100" b="1" dirty="0">
                <a:solidFill>
                  <a:srgbClr val="1B2E45"/>
                </a:solidFill>
                <a:latin typeface="Calibri" pitchFamily="34" charset="0"/>
              </a:rPr>
              <a:t>Global demand collapse</a:t>
            </a:r>
          </a:p>
        </p:txBody>
      </p:sp>
      <p:sp>
        <p:nvSpPr>
          <p:cNvPr id="20" name="ParadoxLabel"/>
          <p:cNvSpPr/>
          <p:nvPr/>
        </p:nvSpPr>
        <p:spPr>
          <a:xfrm>
            <a:off x="182880" y="2194560"/>
            <a:ext cx="8778240" cy="2286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rtlCol="0" anchor="ctr"/>
          <a:lstStyle/>
          <a:p>
            <a:pPr algn="ctr">
              <a:buNone/>
            </a:pPr>
            <a:r>
              <a:rPr lang="en-US" sz="1000" b="1" dirty="0">
                <a:solidFill>
                  <a:srgbClr val="94A3B8"/>
                </a:solidFill>
                <a:latin typeface="Calibri" pitchFamily="34" charset="0"/>
              </a:rPr>
              <a:t>THE EXPORTER’S PARADOX</a:t>
            </a:r>
          </a:p>
        </p:txBody>
      </p:sp>
      <p:sp>
        <p:nvSpPr>
          <p:cNvPr id="21" name="Card1"/>
          <p:cNvSpPr/>
          <p:nvPr/>
        </p:nvSpPr>
        <p:spPr>
          <a:xfrm>
            <a:off x="182880" y="2468880"/>
            <a:ext cx="4114800" cy="1371600"/>
          </a:xfrm>
          <a:prstGeom prst="roundRect">
            <a:avLst>
              <a:gd name="adj" fmla="val 5000"/>
            </a:avLst>
          </a:prstGeom>
          <a:solidFill>
            <a:srgbClr val="243B55"/>
          </a:solidFill>
          <a:ln w="19050">
            <a:solidFill>
              <a:srgbClr val="E8A838"/>
            </a:solidFill>
          </a:ln>
        </p:spPr>
        <p:txBody>
          <a:bodyPr wrap="square" lIns="182880" tIns="182880" rIns="182880" bIns="182880" rtlCol="0" anchor="t"/>
          <a:lstStyle/>
          <a:p>
            <a:pPr algn="l">
              <a:buNone/>
            </a:pPr>
            <a:r>
              <a:rPr lang="en-US" sz="1100" b="1" dirty="0">
                <a:solidFill>
                  <a:srgbClr val="E8A838"/>
                </a:solidFill>
                <a:latin typeface="Calibri" pitchFamily="34" charset="0"/>
              </a:rPr>
              <a:t>For AI-dominant nations:</a:t>
            </a:r>
          </a:p>
          <a:p>
            <a:pPr algn="l">
              <a:buNone/>
            </a:pPr>
            <a:endParaRPr lang="en-US" sz="900" dirty="0"/>
          </a:p>
          <a:p>
            <a:pPr algn="l">
              <a:buNone/>
            </a:pPr>
            <a:r>
              <a:rPr lang="en-US" sz="1000" dirty="0">
                <a:solidFill>
                  <a:srgbClr val="E2E8F0"/>
                </a:solidFill>
                <a:latin typeface="Calibri" pitchFamily="34" charset="0"/>
              </a:rPr>
              <a:t>You can produce everything cheaply. But a world too poor to buy creates a global demand vacuum. Your factories run — for whom?</a:t>
            </a:r>
          </a:p>
          <a:p>
            <a:pPr algn="l">
              <a:buNone/>
            </a:pPr>
            <a:endParaRPr lang="en-US" sz="900" dirty="0"/>
          </a:p>
          <a:p>
            <a:pPr algn="l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</a:rPr>
              <a:t>This is the Keynesian effective demand problem scaled globally.</a:t>
            </a:r>
          </a:p>
        </p:txBody>
      </p:sp>
      <p:sp>
        <p:nvSpPr>
          <p:cNvPr id="22" name="Card2"/>
          <p:cNvSpPr/>
          <p:nvPr/>
        </p:nvSpPr>
        <p:spPr>
          <a:xfrm>
            <a:off x="4846320" y="2468880"/>
            <a:ext cx="4114800" cy="1371600"/>
          </a:xfrm>
          <a:prstGeom prst="roundRect">
            <a:avLst>
              <a:gd name="adj" fmla="val 5000"/>
            </a:avLst>
          </a:prstGeom>
          <a:solidFill>
            <a:srgbClr val="243B55"/>
          </a:solidFill>
          <a:ln w="19050">
            <a:solidFill>
              <a:srgbClr val="C0392B"/>
            </a:solidFill>
          </a:ln>
        </p:spPr>
        <p:txBody>
          <a:bodyPr wrap="square" lIns="182880" tIns="182880" rIns="182880" bIns="182880" rtlCol="0" anchor="t"/>
          <a:lstStyle/>
          <a:p>
            <a:pPr algn="l">
              <a:buNone/>
            </a:pPr>
            <a:r>
              <a:rPr lang="en-US" sz="1100" b="1" dirty="0">
                <a:solidFill>
                  <a:srgbClr val="C0392B"/>
                </a:solidFill>
                <a:latin typeface="Calibri" pitchFamily="34" charset="0"/>
              </a:rPr>
              <a:t>For developing nations:</a:t>
            </a:r>
          </a:p>
          <a:p>
            <a:pPr algn="l">
              <a:buNone/>
            </a:pPr>
            <a:endParaRPr lang="en-US" sz="900" dirty="0"/>
          </a:p>
          <a:p>
            <a:pPr algn="l">
              <a:buNone/>
            </a:pPr>
            <a:r>
              <a:rPr lang="en-US" sz="1000" dirty="0">
                <a:solidFill>
                  <a:srgbClr val="E2E8F0"/>
                </a:solidFill>
                <a:latin typeface="Calibri" pitchFamily="34" charset="0"/>
              </a:rPr>
              <a:t>No export income → no foreign reserves → debt crises → IMF dependency → structural adjustment → permanent underdevelopment.</a:t>
            </a:r>
          </a:p>
          <a:p>
            <a:pPr algn="l">
              <a:buNone/>
            </a:pPr>
            <a:endParaRPr lang="en-US" sz="900" dirty="0"/>
          </a:p>
          <a:p>
            <a:pPr algn="l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</a:rPr>
              <a:t>Not slower growth — a permanently closed door.</a:t>
            </a:r>
          </a:p>
        </p:txBody>
      </p:sp>
      <p:sp>
        <p:nvSpPr>
          <p:cNvPr id="30" name="Conclusion"/>
          <p:cNvSpPr/>
          <p:nvPr/>
        </p:nvSpPr>
        <p:spPr>
          <a:xfrm>
            <a:off x="182880" y="4023360"/>
            <a:ext cx="8778240" cy="731520"/>
          </a:xfrm>
          <a:prstGeom prst="roundRect">
            <a:avLst>
              <a:gd name="adj" fmla="val 5000"/>
            </a:avLst>
          </a:prstGeom>
          <a:solidFill>
            <a:srgbClr val="E8A838"/>
          </a:solidFill>
          <a:ln w="0">
            <a:noFill/>
          </a:ln>
        </p:spPr>
        <p:txBody>
          <a:bodyPr wrap="square" lIns="274320" tIns="137160" rIns="274320" bIns="137160" rtlCol="0" anchor="ctr"/>
          <a:lstStyle/>
          <a:p>
            <a:pPr algn="ctr">
              <a:buNone/>
            </a:pPr>
            <a:r>
              <a:rPr lang="en-US" sz="1400" b="1" dirty="0">
                <a:solidFill>
                  <a:srgbClr val="1B2E45"/>
                </a:solidFill>
                <a:latin typeface="Calibri" pitchFamily="34" charset="0"/>
              </a:rPr>
              <a:t>Comparative advantage in the AI age is no longer determined by what you can produce cheaply.</a:t>
            </a:r>
          </a:p>
          <a:p>
            <a:pPr algn="ctr">
              <a:buNone/>
            </a:pPr>
            <a:r>
              <a:rPr lang="en-US" sz="1400" b="1" dirty="0">
                <a:solidFill>
                  <a:srgbClr val="1B2E45"/>
                </a:solidFill>
                <a:latin typeface="Calibri" pitchFamily="34" charset="0"/>
              </a:rPr>
              <a:t>It is determined by whether you can afford the AI and robotics to produce anything at all.</a:t>
            </a:r>
          </a:p>
        </p:txBody>
      </p:sp>
      <p:sp>
        <p:nvSpPr>
          <p:cNvPr id="40" name="Q1"/>
          <p:cNvSpPr/>
          <p:nvPr/>
        </p:nvSpPr>
        <p:spPr>
          <a:xfrm>
            <a:off x="182880" y="4846320"/>
            <a:ext cx="2743200" cy="548640"/>
          </a:xfrm>
          <a:prstGeom prst="roundRect">
            <a:avLst>
              <a:gd name="adj" fmla="val 8000"/>
            </a:avLst>
          </a:prstGeom>
          <a:solidFill>
            <a:srgbClr val="0F2942"/>
          </a:solidFill>
          <a:ln w="12700">
            <a:solidFill>
              <a:srgbClr val="334D6A"/>
            </a:solidFill>
          </a:ln>
        </p:spPr>
        <p:txBody>
          <a:bodyPr wrap="square" lIns="137160" tIns="91440" rIns="137160" bIns="91440" rtlCol="0" anchor="ctr"/>
          <a:lstStyle/>
          <a:p>
            <a:pPr algn="ctr">
              <a:buNone/>
            </a:pPr>
            <a:r>
              <a:rPr lang="en-US" sz="900" b="1" dirty="0">
                <a:solidFill>
                  <a:srgbClr val="E8A838"/>
                </a:solidFill>
                <a:latin typeface="Calibri" pitchFamily="34" charset="0"/>
              </a:rPr>
              <a:t>?  Global AI access funds</a:t>
            </a:r>
          </a:p>
          <a:p>
            <a:pPr algn="ctr">
              <a:buNone/>
            </a:pPr>
            <a:r>
              <a:rPr lang="en-US" sz="850" dirty="0">
                <a:solidFill>
                  <a:srgbClr val="94A3B8"/>
                </a:solidFill>
                <a:latin typeface="Calibri" pitchFamily="34" charset="0"/>
              </a:rPr>
              <a:t>A Marshall Plan for AI diffusion to the Global South</a:t>
            </a:r>
          </a:p>
        </p:txBody>
      </p:sp>
      <p:sp>
        <p:nvSpPr>
          <p:cNvPr id="41" name="Q2"/>
          <p:cNvSpPr/>
          <p:nvPr/>
        </p:nvSpPr>
        <p:spPr>
          <a:xfrm>
            <a:off x="3017520" y="4846320"/>
            <a:ext cx="2743200" cy="548640"/>
          </a:xfrm>
          <a:prstGeom prst="roundRect">
            <a:avLst>
              <a:gd name="adj" fmla="val 8000"/>
            </a:avLst>
          </a:prstGeom>
          <a:solidFill>
            <a:srgbClr val="0F2942"/>
          </a:solidFill>
          <a:ln w="12700">
            <a:solidFill>
              <a:srgbClr val="334D6A"/>
            </a:solidFill>
          </a:ln>
        </p:spPr>
        <p:txBody>
          <a:bodyPr wrap="square" lIns="137160" tIns="91440" rIns="137160" bIns="91440" rtlCol="0" anchor="ctr"/>
          <a:lstStyle/>
          <a:p>
            <a:pPr algn="ctr">
              <a:buNone/>
            </a:pPr>
            <a:r>
              <a:rPr lang="en-US" sz="900" b="1" dirty="0">
                <a:solidFill>
                  <a:srgbClr val="E8A838"/>
                </a:solidFill>
                <a:latin typeface="Calibri" pitchFamily="34" charset="0"/>
              </a:rPr>
              <a:t>?  New trade architecture</a:t>
            </a:r>
          </a:p>
          <a:p>
            <a:pPr algn="ctr">
              <a:buNone/>
            </a:pPr>
            <a:r>
              <a:rPr lang="en-US" sz="850" dirty="0">
                <a:solidFill>
                  <a:srgbClr val="94A3B8"/>
                </a:solidFill>
                <a:latin typeface="Calibri" pitchFamily="34" charset="0"/>
              </a:rPr>
              <a:t>WTO rules built for labor-cost trade, not AI-scale production</a:t>
            </a:r>
          </a:p>
        </p:txBody>
      </p:sp>
      <p:sp>
        <p:nvSpPr>
          <p:cNvPr id="42" name="Q3"/>
          <p:cNvSpPr/>
          <p:nvPr/>
        </p:nvSpPr>
        <p:spPr>
          <a:xfrm>
            <a:off x="5852160" y="4846320"/>
            <a:ext cx="2743200" cy="548640"/>
          </a:xfrm>
          <a:prstGeom prst="roundRect">
            <a:avLst>
              <a:gd name="adj" fmla="val 8000"/>
            </a:avLst>
          </a:prstGeom>
          <a:solidFill>
            <a:srgbClr val="0F2942"/>
          </a:solidFill>
          <a:ln w="12700">
            <a:solidFill>
              <a:srgbClr val="334D6A"/>
            </a:solidFill>
          </a:ln>
        </p:spPr>
        <p:txBody>
          <a:bodyPr wrap="square" lIns="137160" tIns="91440" rIns="137160" bIns="91440" rtlCol="0" anchor="ctr"/>
          <a:lstStyle/>
          <a:p>
            <a:pPr algn="ctr">
              <a:buNone/>
            </a:pPr>
            <a:r>
              <a:rPr lang="en-US" sz="900" b="1" dirty="0">
                <a:solidFill>
                  <a:srgbClr val="E8A838"/>
                </a:solidFill>
                <a:latin typeface="Calibri" pitchFamily="34" charset="0"/>
              </a:rPr>
              <a:t>?  AI productivity tax</a:t>
            </a:r>
          </a:p>
          <a:p>
            <a:pPr algn="ctr">
              <a:buNone/>
            </a:pPr>
            <a:r>
              <a:rPr lang="en-US" sz="850" dirty="0">
                <a:solidFill>
                  <a:srgbClr val="94A3B8"/>
                </a:solidFill>
                <a:latin typeface="Calibri" pitchFamily="34" charset="0"/>
              </a:rPr>
              <a:t>Redistribute AI gains internationally, not just domestically</a:t>
            </a:r>
          </a:p>
        </p:txBody>
      </p:sp>
      <p:sp>
        <p:nvSpPr>
          <p:cNvPr id="99" name="Source"/>
          <p:cNvSpPr/>
          <p:nvPr/>
        </p:nvSpPr>
        <p:spPr>
          <a:xfrm>
            <a:off x="365760" y="6656832"/>
            <a:ext cx="8412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475569"/>
                </a:solidFill>
                <a:latin typeface="Calibri" pitchFamily="34" charset="0"/>
              </a:rPr>
              <a:t>Concept: Balance of payments constraint theory (Thirlwall, 1979); Keynes global effective demand; Dani Rodrik “Premature Deindustrialization” (2016)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D1B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>
            <a:alphaModFix amt="75000"/>
          </a:blip>
          <a:stretch>
            <a:fillRect/>
          </a:stretch>
        </p:blipFill>
        <p:spPr>
          <a:xfrm>
            <a:off x="6698211" y="-21128"/>
            <a:ext cx="1737360" cy="173736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64592" cy="6858000"/>
          </a:xfrm>
          <a:prstGeom prst="rect">
            <a:avLst/>
          </a:prstGeom>
          <a:solidFill>
            <a:srgbClr val="E8A838"/>
          </a:solidFill>
          <a:ln w="12700">
            <a:solidFill>
              <a:srgbClr val="E8A838"/>
            </a:solidFill>
            <a:prstDash val="solid"/>
          </a:ln>
        </p:spPr>
        <p:txBody>
          <a:bodyPr/>
          <a:lstStyle/>
          <a:p>
            <a:endParaRPr lang="tr-TR"/>
          </a:p>
        </p:txBody>
      </p:sp>
      <p:sp>
        <p:nvSpPr>
          <p:cNvPr id="4" name="Text 1"/>
          <p:cNvSpPr/>
          <p:nvPr/>
        </p:nvSpPr>
        <p:spPr>
          <a:xfrm>
            <a:off x="365760" y="274320"/>
            <a:ext cx="68580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00" b="1" kern="0" spc="4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HAVE SEEN THIS BEFORE</a:t>
            </a:r>
            <a:endParaRPr lang="en-US" sz="1400" dirty="0"/>
          </a:p>
        </p:txBody>
      </p:sp>
      <p:sp>
        <p:nvSpPr>
          <p:cNvPr id="5" name="Text 2"/>
          <p:cNvSpPr/>
          <p:nvPr/>
        </p:nvSpPr>
        <p:spPr>
          <a:xfrm>
            <a:off x="320040" y="518368"/>
            <a:ext cx="822960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Industrial Revolution:</a:t>
            </a:r>
            <a:endParaRPr lang="en-US" sz="3000" dirty="0"/>
          </a:p>
          <a:p>
            <a:pPr marL="0" indent="0">
              <a:buNone/>
            </a:pPr>
            <a:r>
              <a:rPr lang="en-US" sz="3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Mirror for the AI Age</a:t>
            </a:r>
            <a:endParaRPr lang="en-US" sz="3000" dirty="0"/>
          </a:p>
        </p:txBody>
      </p:sp>
      <p:sp>
        <p:nvSpPr>
          <p:cNvPr id="6" name="Shape 3"/>
          <p:cNvSpPr/>
          <p:nvPr/>
        </p:nvSpPr>
        <p:spPr>
          <a:xfrm>
            <a:off x="307109" y="2299716"/>
            <a:ext cx="4206240" cy="411480"/>
          </a:xfrm>
          <a:prstGeom prst="rect">
            <a:avLst/>
          </a:prstGeom>
          <a:solidFill>
            <a:srgbClr val="8B4513"/>
          </a:solidFill>
          <a:ln w="12700">
            <a:solidFill>
              <a:srgbClr val="8B4513"/>
            </a:solidFill>
            <a:prstDash val="solid"/>
          </a:ln>
        </p:spPr>
        <p:txBody>
          <a:bodyPr/>
          <a:lstStyle/>
          <a:p>
            <a:endParaRPr lang="tr-TR"/>
          </a:p>
        </p:txBody>
      </p:sp>
      <p:sp>
        <p:nvSpPr>
          <p:cNvPr id="7" name="Text 4"/>
          <p:cNvSpPr/>
          <p:nvPr/>
        </p:nvSpPr>
        <p:spPr>
          <a:xfrm>
            <a:off x="429768" y="2267712"/>
            <a:ext cx="3986784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1760–1850: Industrial Revolution</a:t>
            </a:r>
            <a:endParaRPr lang="en-US" sz="1200" dirty="0"/>
          </a:p>
        </p:txBody>
      </p:sp>
      <p:sp>
        <p:nvSpPr>
          <p:cNvPr id="8" name="Shape 5"/>
          <p:cNvSpPr/>
          <p:nvPr/>
        </p:nvSpPr>
        <p:spPr>
          <a:xfrm>
            <a:off x="320040" y="2724912"/>
            <a:ext cx="4206240" cy="777240"/>
          </a:xfrm>
          <a:prstGeom prst="rect">
            <a:avLst/>
          </a:prstGeom>
          <a:solidFill>
            <a:srgbClr val="FFF3E0"/>
          </a:solidFill>
          <a:ln w="12700">
            <a:solidFill>
              <a:srgbClr val="E0E0E0"/>
            </a:solidFill>
            <a:prstDash val="solid"/>
          </a:ln>
        </p:spPr>
        <p:txBody>
          <a:bodyPr/>
          <a:lstStyle/>
          <a:p>
            <a:endParaRPr lang="tr-TR"/>
          </a:p>
        </p:txBody>
      </p:sp>
      <p:sp>
        <p:nvSpPr>
          <p:cNvPr id="9" name="Text 6"/>
          <p:cNvSpPr/>
          <p:nvPr/>
        </p:nvSpPr>
        <p:spPr>
          <a:xfrm>
            <a:off x="457200" y="2779776"/>
            <a:ext cx="3931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Massive productivity gains</a:t>
            </a:r>
            <a:endParaRPr lang="en-US" sz="1050" dirty="0"/>
          </a:p>
        </p:txBody>
      </p:sp>
      <p:sp>
        <p:nvSpPr>
          <p:cNvPr id="10" name="Text 7"/>
          <p:cNvSpPr/>
          <p:nvPr/>
        </p:nvSpPr>
        <p:spPr>
          <a:xfrm>
            <a:off x="457200" y="3063240"/>
            <a:ext cx="39319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Steam power multiplied output 10–50× in textiles and iron</a:t>
            </a:r>
            <a:endParaRPr lang="en-US" sz="950" dirty="0"/>
          </a:p>
        </p:txBody>
      </p:sp>
      <p:sp>
        <p:nvSpPr>
          <p:cNvPr id="11" name="Shape 8"/>
          <p:cNvSpPr/>
          <p:nvPr/>
        </p:nvSpPr>
        <p:spPr>
          <a:xfrm>
            <a:off x="320040" y="3547872"/>
            <a:ext cx="4206240" cy="777240"/>
          </a:xfrm>
          <a:prstGeom prst="rect">
            <a:avLst/>
          </a:prstGeom>
          <a:solidFill>
            <a:srgbClr val="FFF3E0"/>
          </a:solidFill>
          <a:ln w="12700">
            <a:solidFill>
              <a:srgbClr val="E0E0E0"/>
            </a:solidFill>
            <a:prstDash val="solid"/>
          </a:ln>
        </p:spPr>
        <p:txBody>
          <a:bodyPr/>
          <a:lstStyle/>
          <a:p>
            <a:endParaRPr lang="tr-TR"/>
          </a:p>
        </p:txBody>
      </p:sp>
      <p:sp>
        <p:nvSpPr>
          <p:cNvPr id="12" name="Text 9"/>
          <p:cNvSpPr/>
          <p:nvPr/>
        </p:nvSpPr>
        <p:spPr>
          <a:xfrm>
            <a:off x="457200" y="3602736"/>
            <a:ext cx="3931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New giant firms emerged</a:t>
            </a:r>
            <a:endParaRPr lang="en-US" sz="1050" dirty="0"/>
          </a:p>
        </p:txBody>
      </p:sp>
      <p:sp>
        <p:nvSpPr>
          <p:cNvPr id="13" name="Text 10"/>
          <p:cNvSpPr/>
          <p:nvPr/>
        </p:nvSpPr>
        <p:spPr>
          <a:xfrm>
            <a:off x="457200" y="3886200"/>
            <a:ext cx="39319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Carnegie Steel, Standard Oil — first modern monopolies</a:t>
            </a:r>
            <a:endParaRPr lang="en-US" sz="950" dirty="0"/>
          </a:p>
        </p:txBody>
      </p:sp>
      <p:sp>
        <p:nvSpPr>
          <p:cNvPr id="14" name="Shape 11"/>
          <p:cNvSpPr/>
          <p:nvPr/>
        </p:nvSpPr>
        <p:spPr>
          <a:xfrm>
            <a:off x="320040" y="4370832"/>
            <a:ext cx="4206240" cy="777240"/>
          </a:xfrm>
          <a:prstGeom prst="rect">
            <a:avLst/>
          </a:prstGeom>
          <a:solidFill>
            <a:srgbClr val="FFF3E0"/>
          </a:solidFill>
          <a:ln w="12700">
            <a:solidFill>
              <a:srgbClr val="E0E0E0"/>
            </a:solidFill>
            <a:prstDash val="solid"/>
          </a:ln>
        </p:spPr>
        <p:txBody>
          <a:bodyPr/>
          <a:lstStyle/>
          <a:p>
            <a:endParaRPr lang="tr-TR"/>
          </a:p>
        </p:txBody>
      </p:sp>
      <p:sp>
        <p:nvSpPr>
          <p:cNvPr id="15" name="Text 12"/>
          <p:cNvSpPr/>
          <p:nvPr/>
        </p:nvSpPr>
        <p:spPr>
          <a:xfrm>
            <a:off x="457200" y="4425696"/>
            <a:ext cx="3931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Gilded Age inequality</a:t>
            </a:r>
            <a:endParaRPr lang="en-US" sz="1050" dirty="0"/>
          </a:p>
        </p:txBody>
      </p:sp>
      <p:sp>
        <p:nvSpPr>
          <p:cNvPr id="16" name="Text 13"/>
          <p:cNvSpPr/>
          <p:nvPr/>
        </p:nvSpPr>
        <p:spPr>
          <a:xfrm>
            <a:off x="457200" y="4709160"/>
            <a:ext cx="39319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Top 1% held ~50% of US wealth by 1890 (NBER)</a:t>
            </a:r>
            <a:endParaRPr lang="en-US" sz="950" dirty="0"/>
          </a:p>
        </p:txBody>
      </p:sp>
      <p:sp>
        <p:nvSpPr>
          <p:cNvPr id="17" name="Shape 14"/>
          <p:cNvSpPr/>
          <p:nvPr/>
        </p:nvSpPr>
        <p:spPr>
          <a:xfrm>
            <a:off x="320040" y="5193792"/>
            <a:ext cx="4206240" cy="777240"/>
          </a:xfrm>
          <a:prstGeom prst="rect">
            <a:avLst/>
          </a:prstGeom>
          <a:solidFill>
            <a:srgbClr val="FFF3E0"/>
          </a:solidFill>
          <a:ln w="12700">
            <a:solidFill>
              <a:srgbClr val="E0E0E0"/>
            </a:solidFill>
            <a:prstDash val="solid"/>
          </a:ln>
        </p:spPr>
        <p:txBody>
          <a:bodyPr/>
          <a:lstStyle/>
          <a:p>
            <a:endParaRPr lang="tr-TR"/>
          </a:p>
        </p:txBody>
      </p:sp>
      <p:sp>
        <p:nvSpPr>
          <p:cNvPr id="18" name="Text 15"/>
          <p:cNvSpPr/>
          <p:nvPr/>
        </p:nvSpPr>
        <p:spPr>
          <a:xfrm>
            <a:off x="457200" y="5248656"/>
            <a:ext cx="3931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Workers displaced first</a:t>
            </a:r>
            <a:endParaRPr lang="en-US" sz="1050" dirty="0"/>
          </a:p>
        </p:txBody>
      </p:sp>
      <p:sp>
        <p:nvSpPr>
          <p:cNvPr id="19" name="Text 16"/>
          <p:cNvSpPr/>
          <p:nvPr/>
        </p:nvSpPr>
        <p:spPr>
          <a:xfrm>
            <a:off x="457200" y="5532120"/>
            <a:ext cx="39319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Luddite revolts 1811–16; child labor; 70-hour work weeks</a:t>
            </a:r>
            <a:endParaRPr lang="en-US" sz="950" dirty="0"/>
          </a:p>
        </p:txBody>
      </p:sp>
      <p:sp>
        <p:nvSpPr>
          <p:cNvPr id="20" name="Shape 17"/>
          <p:cNvSpPr/>
          <p:nvPr/>
        </p:nvSpPr>
        <p:spPr>
          <a:xfrm>
            <a:off x="320040" y="6016752"/>
            <a:ext cx="4206240" cy="777240"/>
          </a:xfrm>
          <a:prstGeom prst="rect">
            <a:avLst/>
          </a:prstGeom>
          <a:solidFill>
            <a:srgbClr val="FFF3E0"/>
          </a:solidFill>
          <a:ln w="12700">
            <a:solidFill>
              <a:srgbClr val="E0E0E0"/>
            </a:solidFill>
            <a:prstDash val="solid"/>
          </a:ln>
        </p:spPr>
        <p:txBody>
          <a:bodyPr/>
          <a:lstStyle/>
          <a:p>
            <a:endParaRPr lang="tr-TR"/>
          </a:p>
        </p:txBody>
      </p:sp>
      <p:sp>
        <p:nvSpPr>
          <p:cNvPr id="21" name="Text 18"/>
          <p:cNvSpPr/>
          <p:nvPr/>
        </p:nvSpPr>
        <p:spPr>
          <a:xfrm>
            <a:off x="457200" y="6071616"/>
            <a:ext cx="3931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Eventually corrected</a:t>
            </a:r>
            <a:endParaRPr lang="en-US" sz="1050" dirty="0"/>
          </a:p>
        </p:txBody>
      </p:sp>
      <p:sp>
        <p:nvSpPr>
          <p:cNvPr id="22" name="Text 19"/>
          <p:cNvSpPr/>
          <p:nvPr/>
        </p:nvSpPr>
        <p:spPr>
          <a:xfrm>
            <a:off x="457200" y="6355080"/>
            <a:ext cx="39319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Only after decades: antitrust laws, labor unions, public education</a:t>
            </a:r>
            <a:endParaRPr lang="en-US" sz="950" dirty="0"/>
          </a:p>
        </p:txBody>
      </p:sp>
      <p:sp>
        <p:nvSpPr>
          <p:cNvPr id="23" name="Shape 20"/>
          <p:cNvSpPr/>
          <p:nvPr/>
        </p:nvSpPr>
        <p:spPr>
          <a:xfrm>
            <a:off x="4937760" y="2308860"/>
            <a:ext cx="4206240" cy="41148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  <p:txBody>
          <a:bodyPr/>
          <a:lstStyle/>
          <a:p>
            <a:endParaRPr lang="tr-TR"/>
          </a:p>
        </p:txBody>
      </p:sp>
      <p:sp>
        <p:nvSpPr>
          <p:cNvPr id="24" name="Text 21"/>
          <p:cNvSpPr/>
          <p:nvPr/>
        </p:nvSpPr>
        <p:spPr>
          <a:xfrm>
            <a:off x="5047488" y="2267712"/>
            <a:ext cx="3986784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2020s: AI Revolution</a:t>
            </a:r>
            <a:endParaRPr lang="en-US" sz="1200" dirty="0"/>
          </a:p>
        </p:txBody>
      </p:sp>
      <p:sp>
        <p:nvSpPr>
          <p:cNvPr id="25" name="Shape 22"/>
          <p:cNvSpPr/>
          <p:nvPr/>
        </p:nvSpPr>
        <p:spPr>
          <a:xfrm>
            <a:off x="4937760" y="2724912"/>
            <a:ext cx="4206240" cy="777240"/>
          </a:xfrm>
          <a:prstGeom prst="rect">
            <a:avLst/>
          </a:prstGeom>
          <a:solidFill>
            <a:srgbClr val="FFEBEE"/>
          </a:solidFill>
          <a:ln w="12700">
            <a:solidFill>
              <a:srgbClr val="E0E0E0"/>
            </a:solidFill>
            <a:prstDash val="solid"/>
          </a:ln>
        </p:spPr>
        <p:txBody>
          <a:bodyPr/>
          <a:lstStyle/>
          <a:p>
            <a:endParaRPr lang="tr-TR"/>
          </a:p>
        </p:txBody>
      </p:sp>
      <p:sp>
        <p:nvSpPr>
          <p:cNvPr id="26" name="Text 23"/>
          <p:cNvSpPr/>
          <p:nvPr/>
        </p:nvSpPr>
        <p:spPr>
          <a:xfrm>
            <a:off x="5074920" y="2779776"/>
            <a:ext cx="3931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Massive productivity gains</a:t>
            </a:r>
            <a:endParaRPr lang="en-US" sz="1050" dirty="0"/>
          </a:p>
        </p:txBody>
      </p:sp>
      <p:sp>
        <p:nvSpPr>
          <p:cNvPr id="27" name="Text 24"/>
          <p:cNvSpPr/>
          <p:nvPr/>
        </p:nvSpPr>
        <p:spPr>
          <a:xfrm>
            <a:off x="5074920" y="3063240"/>
            <a:ext cx="39319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boosts knowledge-work output 30–80% in early studies</a:t>
            </a:r>
            <a:endParaRPr lang="en-US" sz="950" dirty="0"/>
          </a:p>
        </p:txBody>
      </p:sp>
      <p:sp>
        <p:nvSpPr>
          <p:cNvPr id="28" name="Shape 25"/>
          <p:cNvSpPr/>
          <p:nvPr/>
        </p:nvSpPr>
        <p:spPr>
          <a:xfrm>
            <a:off x="4937760" y="3547872"/>
            <a:ext cx="4206240" cy="777240"/>
          </a:xfrm>
          <a:prstGeom prst="rect">
            <a:avLst/>
          </a:prstGeom>
          <a:solidFill>
            <a:srgbClr val="FFEBEE"/>
          </a:solidFill>
          <a:ln w="12700">
            <a:solidFill>
              <a:srgbClr val="E0E0E0"/>
            </a:solidFill>
            <a:prstDash val="solid"/>
          </a:ln>
        </p:spPr>
        <p:txBody>
          <a:bodyPr/>
          <a:lstStyle/>
          <a:p>
            <a:endParaRPr lang="tr-TR"/>
          </a:p>
        </p:txBody>
      </p:sp>
      <p:sp>
        <p:nvSpPr>
          <p:cNvPr id="29" name="Text 26"/>
          <p:cNvSpPr/>
          <p:nvPr/>
        </p:nvSpPr>
        <p:spPr>
          <a:xfrm>
            <a:off x="5074920" y="3602736"/>
            <a:ext cx="3931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New giant firms emerge</a:t>
            </a:r>
            <a:endParaRPr lang="en-US" sz="1050" dirty="0"/>
          </a:p>
        </p:txBody>
      </p:sp>
      <p:sp>
        <p:nvSpPr>
          <p:cNvPr id="30" name="Text 27"/>
          <p:cNvSpPr/>
          <p:nvPr/>
        </p:nvSpPr>
        <p:spPr>
          <a:xfrm>
            <a:off x="5074920" y="3886200"/>
            <a:ext cx="39319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Nvidia, OpenAI, Microsoft — trillion-dollar AI gatekeepers</a:t>
            </a:r>
            <a:endParaRPr lang="en-US" sz="950" dirty="0"/>
          </a:p>
        </p:txBody>
      </p:sp>
      <p:sp>
        <p:nvSpPr>
          <p:cNvPr id="31" name="Shape 28"/>
          <p:cNvSpPr/>
          <p:nvPr/>
        </p:nvSpPr>
        <p:spPr>
          <a:xfrm>
            <a:off x="4937760" y="4370832"/>
            <a:ext cx="4206240" cy="777240"/>
          </a:xfrm>
          <a:prstGeom prst="rect">
            <a:avLst/>
          </a:prstGeom>
          <a:solidFill>
            <a:srgbClr val="FFEBEE"/>
          </a:solidFill>
          <a:ln w="12700">
            <a:solidFill>
              <a:srgbClr val="E0E0E0"/>
            </a:solidFill>
            <a:prstDash val="solid"/>
          </a:ln>
        </p:spPr>
        <p:txBody>
          <a:bodyPr/>
          <a:lstStyle/>
          <a:p>
            <a:endParaRPr lang="tr-TR"/>
          </a:p>
        </p:txBody>
      </p:sp>
      <p:sp>
        <p:nvSpPr>
          <p:cNvPr id="32" name="Text 29"/>
          <p:cNvSpPr/>
          <p:nvPr/>
        </p:nvSpPr>
        <p:spPr>
          <a:xfrm>
            <a:off x="5074920" y="4425696"/>
            <a:ext cx="3931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Inequality risk is acute</a:t>
            </a:r>
            <a:endParaRPr lang="en-US" sz="1050" dirty="0"/>
          </a:p>
        </p:txBody>
      </p:sp>
      <p:sp>
        <p:nvSpPr>
          <p:cNvPr id="33" name="Text 30"/>
          <p:cNvSpPr/>
          <p:nvPr/>
        </p:nvSpPr>
        <p:spPr>
          <a:xfrm>
            <a:off x="5074920" y="4709160"/>
            <a:ext cx="39319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OECD: top 10% firms capture 80% of AI economic value</a:t>
            </a:r>
            <a:endParaRPr lang="en-US" sz="950" dirty="0"/>
          </a:p>
        </p:txBody>
      </p:sp>
      <p:sp>
        <p:nvSpPr>
          <p:cNvPr id="34" name="Shape 31"/>
          <p:cNvSpPr/>
          <p:nvPr/>
        </p:nvSpPr>
        <p:spPr>
          <a:xfrm>
            <a:off x="4937760" y="5193792"/>
            <a:ext cx="4206240" cy="777240"/>
          </a:xfrm>
          <a:prstGeom prst="rect">
            <a:avLst/>
          </a:prstGeom>
          <a:solidFill>
            <a:srgbClr val="FFEBEE"/>
          </a:solidFill>
          <a:ln w="12700">
            <a:solidFill>
              <a:srgbClr val="E0E0E0"/>
            </a:solidFill>
            <a:prstDash val="solid"/>
          </a:ln>
        </p:spPr>
        <p:txBody>
          <a:bodyPr/>
          <a:lstStyle/>
          <a:p>
            <a:endParaRPr lang="tr-TR"/>
          </a:p>
        </p:txBody>
      </p:sp>
      <p:sp>
        <p:nvSpPr>
          <p:cNvPr id="35" name="Text 32"/>
          <p:cNvSpPr/>
          <p:nvPr/>
        </p:nvSpPr>
        <p:spPr>
          <a:xfrm>
            <a:off x="5074920" y="5248656"/>
            <a:ext cx="3931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Workers disrupted now</a:t>
            </a:r>
            <a:endParaRPr lang="en-US" sz="1050" dirty="0"/>
          </a:p>
        </p:txBody>
      </p:sp>
      <p:sp>
        <p:nvSpPr>
          <p:cNvPr id="36" name="Text 33"/>
          <p:cNvSpPr/>
          <p:nvPr/>
        </p:nvSpPr>
        <p:spPr>
          <a:xfrm>
            <a:off x="5074920" y="5532120"/>
            <a:ext cx="39319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300M jobs at risk; displacement before reskilling infrastructure exists</a:t>
            </a:r>
            <a:endParaRPr lang="en-US" sz="950" dirty="0"/>
          </a:p>
        </p:txBody>
      </p:sp>
      <p:sp>
        <p:nvSpPr>
          <p:cNvPr id="37" name="Shape 34"/>
          <p:cNvSpPr/>
          <p:nvPr/>
        </p:nvSpPr>
        <p:spPr>
          <a:xfrm>
            <a:off x="4937760" y="6016752"/>
            <a:ext cx="4206240" cy="777240"/>
          </a:xfrm>
          <a:prstGeom prst="rect">
            <a:avLst/>
          </a:prstGeom>
          <a:solidFill>
            <a:srgbClr val="FFEBEE"/>
          </a:solidFill>
          <a:ln w="12700">
            <a:solidFill>
              <a:srgbClr val="E0E0E0"/>
            </a:solidFill>
            <a:prstDash val="solid"/>
          </a:ln>
        </p:spPr>
        <p:txBody>
          <a:bodyPr/>
          <a:lstStyle/>
          <a:p>
            <a:endParaRPr lang="tr-TR"/>
          </a:p>
        </p:txBody>
      </p:sp>
      <p:sp>
        <p:nvSpPr>
          <p:cNvPr id="38" name="Text 35"/>
          <p:cNvSpPr/>
          <p:nvPr/>
        </p:nvSpPr>
        <p:spPr>
          <a:xfrm>
            <a:off x="5074920" y="6071616"/>
            <a:ext cx="3931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b="1" dirty="0">
                <a:solidFill>
                  <a:srgbClr val="1A1A1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Will we correct faster?</a:t>
            </a:r>
            <a:endParaRPr lang="en-US" sz="1050" dirty="0"/>
          </a:p>
        </p:txBody>
      </p:sp>
      <p:sp>
        <p:nvSpPr>
          <p:cNvPr id="39" name="Text 36"/>
          <p:cNvSpPr/>
          <p:nvPr/>
        </p:nvSpPr>
        <p:spPr>
          <a:xfrm>
            <a:off x="5074920" y="6355080"/>
            <a:ext cx="393192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44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Policy window is open — but the speed of AI is unprecedented</a:t>
            </a:r>
            <a:endParaRPr lang="en-US" sz="950" dirty="0"/>
          </a:p>
        </p:txBody>
      </p:sp>
      <p:sp>
        <p:nvSpPr>
          <p:cNvPr id="40" name="Text 37"/>
          <p:cNvSpPr/>
          <p:nvPr/>
        </p:nvSpPr>
        <p:spPr>
          <a:xfrm>
            <a:off x="307109" y="1800075"/>
            <a:ext cx="841248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Industrial Revolution eventually reduced inequality — but it took 80 years and enormous social upheaval. AI is moving 10× faster</a:t>
            </a: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Conclusion">
    <p:bg>
      <p:bgPr>
        <a:solidFill>
          <a:srgbClr val="0F1E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ip"/>
          <p:cNvSpPr/>
          <p:nvPr/>
        </p:nvSpPr>
        <p:spPr>
          <a:xfrm>
            <a:off x="0" y="0"/>
            <a:ext cx="9144000" cy="91440"/>
          </a:xfrm>
          <a:prstGeom prst="rect">
            <a:avLst/>
          </a:prstGeom>
          <a:solidFill>
            <a:srgbClr val="E8A838"/>
          </a:solidFill>
          <a:ln w="0">
            <a:noFill/>
          </a:ln>
        </p:spPr>
        <p:txBody>
          <a:bodyPr/>
          <a:lstStyle/>
          <a:p>
            <a:endParaRPr lang="tr-TR"/>
          </a:p>
        </p:txBody>
      </p:sp>
      <p:sp>
        <p:nvSpPr>
          <p:cNvPr id="3" name="SectionLabel"/>
          <p:cNvSpPr/>
          <p:nvPr/>
        </p:nvSpPr>
        <p:spPr>
          <a:xfrm>
            <a:off x="274320" y="228602"/>
            <a:ext cx="8412480" cy="2286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</a:rPr>
              <a:t>CONCLUSION</a:t>
            </a:r>
          </a:p>
        </p:txBody>
      </p:sp>
      <p:sp>
        <p:nvSpPr>
          <p:cNvPr id="4" name="Thesis"/>
          <p:cNvSpPr/>
          <p:nvPr/>
        </p:nvSpPr>
        <p:spPr>
          <a:xfrm>
            <a:off x="274320" y="559840"/>
            <a:ext cx="8595360" cy="9144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</a:rPr>
              <a:t>The AI revolution will deliver </a:t>
            </a:r>
            <a:r>
              <a:rPr lang="en-US" sz="2000" b="1" dirty="0">
                <a:solidFill>
                  <a:srgbClr val="0E7C86"/>
                </a:solidFill>
                <a:latin typeface="Calibri" pitchFamily="34" charset="0"/>
              </a:rPr>
              <a:t>extraordinary economic benefits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</a:rPr>
              <a:t>.</a:t>
            </a:r>
          </a:p>
          <a:p>
            <a:pPr marL="0" indent="0" algn="l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</a:rPr>
              <a:t>It will also bring </a:t>
            </a:r>
            <a:r>
              <a:rPr lang="en-US" sz="2000" b="1" dirty="0">
                <a:solidFill>
                  <a:srgbClr val="C0392B"/>
                </a:solidFill>
                <a:latin typeface="Calibri" pitchFamily="34" charset="0"/>
              </a:rPr>
              <a:t>profound economic and social costs</a:t>
            </a:r>
            <a:r>
              <a:rPr lang="en-US" sz="2000" b="1" dirty="0">
                <a:solidFill>
                  <a:srgbClr val="FFFFFF"/>
                </a:solidFill>
                <a:latin typeface="Calibri" pitchFamily="34" charset="0"/>
              </a:rPr>
              <a:t> — and most governments are prepared for neither.</a:t>
            </a:r>
          </a:p>
        </p:txBody>
      </p:sp>
      <p:sp>
        <p:nvSpPr>
          <p:cNvPr id="10" name="Col1"/>
          <p:cNvSpPr/>
          <p:nvPr/>
        </p:nvSpPr>
        <p:spPr>
          <a:xfrm>
            <a:off x="182880" y="1576878"/>
            <a:ext cx="2743200" cy="2560320"/>
          </a:xfrm>
          <a:prstGeom prst="roundRect">
            <a:avLst>
              <a:gd name="adj" fmla="val 5000"/>
            </a:avLst>
          </a:prstGeom>
          <a:solidFill>
            <a:srgbClr val="16304A"/>
          </a:solidFill>
          <a:ln w="19050">
            <a:solidFill>
              <a:srgbClr val="C0392B"/>
            </a:solidFill>
          </a:ln>
        </p:spPr>
        <p:txBody>
          <a:bodyPr wrap="square" lIns="182880" tIns="182880" rIns="182880" bIns="182880" rtlCol="0" anchor="t"/>
          <a:lstStyle/>
          <a:p>
            <a:pPr algn="l">
              <a:buNone/>
            </a:pPr>
            <a:r>
              <a:rPr lang="en-US" sz="1100" b="1" dirty="0">
                <a:solidFill>
                  <a:srgbClr val="C0392B"/>
                </a:solidFill>
                <a:latin typeface="Calibri" pitchFamily="34" charset="0"/>
              </a:rPr>
              <a:t>Unprepared for individuals</a:t>
            </a:r>
          </a:p>
          <a:p>
            <a:pPr algn="l">
              <a:buNone/>
            </a:pPr>
            <a:endParaRPr lang="en-US" sz="1100" dirty="0"/>
          </a:p>
          <a:p>
            <a:pPr algn="l">
              <a:buNone/>
            </a:pPr>
            <a:r>
              <a:rPr lang="en-US" sz="1100" dirty="0">
                <a:solidFill>
                  <a:srgbClr val="CBD5E0"/>
                </a:solidFill>
                <a:latin typeface="Calibri" pitchFamily="34" charset="0"/>
              </a:rPr>
              <a:t>300M jobs at risk with no adequate reskilling system in place. Social safety nets were designed for cyclical unemployment — not structural technological displacement at this speed.</a:t>
            </a:r>
          </a:p>
          <a:p>
            <a:pPr algn="l">
              <a:buNone/>
            </a:pPr>
            <a:endParaRPr lang="en-US" sz="1100" dirty="0"/>
          </a:p>
          <a:p>
            <a:pPr algn="l">
              <a:buNone/>
            </a:pPr>
            <a:r>
              <a:rPr lang="en-US" sz="1100" dirty="0">
                <a:solidFill>
                  <a:srgbClr val="CBD5E0"/>
                </a:solidFill>
                <a:latin typeface="Calibri" pitchFamily="34" charset="0"/>
              </a:rPr>
              <a:t>Women and young workers are disproportionately exposed — yet targeted policy remains largely absent.</a:t>
            </a:r>
          </a:p>
        </p:txBody>
      </p:sp>
      <p:sp>
        <p:nvSpPr>
          <p:cNvPr id="11" name="Col2"/>
          <p:cNvSpPr/>
          <p:nvPr/>
        </p:nvSpPr>
        <p:spPr>
          <a:xfrm>
            <a:off x="3200400" y="1606666"/>
            <a:ext cx="2743200" cy="2560320"/>
          </a:xfrm>
          <a:prstGeom prst="roundRect">
            <a:avLst>
              <a:gd name="adj" fmla="val 5000"/>
            </a:avLst>
          </a:prstGeom>
          <a:solidFill>
            <a:srgbClr val="16304A"/>
          </a:solidFill>
          <a:ln w="19050">
            <a:solidFill>
              <a:srgbClr val="E8A838"/>
            </a:solidFill>
          </a:ln>
        </p:spPr>
        <p:txBody>
          <a:bodyPr wrap="square" lIns="182880" tIns="182880" rIns="182880" bIns="182880" rtlCol="0" anchor="t"/>
          <a:lstStyle/>
          <a:p>
            <a:pPr algn="l">
              <a:buNone/>
            </a:pPr>
            <a:r>
              <a:rPr lang="en-US" sz="1100" b="1" dirty="0">
                <a:solidFill>
                  <a:srgbClr val="E8A838"/>
                </a:solidFill>
                <a:latin typeface="Calibri" pitchFamily="34" charset="0"/>
              </a:rPr>
              <a:t>Unprepared for global trade</a:t>
            </a:r>
          </a:p>
          <a:p>
            <a:pPr algn="l">
              <a:buNone/>
            </a:pPr>
            <a:endParaRPr lang="en-US" sz="1100" dirty="0"/>
          </a:p>
          <a:p>
            <a:pPr algn="l">
              <a:buNone/>
            </a:pPr>
            <a:r>
              <a:rPr lang="en-US" sz="1100" dirty="0">
                <a:solidFill>
                  <a:srgbClr val="CBD5E0"/>
                </a:solidFill>
                <a:latin typeface="Calibri" pitchFamily="34" charset="0"/>
              </a:rPr>
              <a:t>WTO rules, trade agreements and development finance were built for a world of labor-cost advantage. AI-scale production makes that architecture obsolete overnight.</a:t>
            </a:r>
          </a:p>
          <a:p>
            <a:pPr algn="l">
              <a:buNone/>
            </a:pPr>
            <a:endParaRPr lang="en-US" sz="1100" dirty="0"/>
          </a:p>
          <a:p>
            <a:pPr algn="l">
              <a:buNone/>
            </a:pPr>
            <a:r>
              <a:rPr lang="en-US" sz="1100" dirty="0">
                <a:solidFill>
                  <a:srgbClr val="CBD5E0"/>
                </a:solidFill>
                <a:latin typeface="Calibri" pitchFamily="34" charset="0"/>
              </a:rPr>
              <a:t>No multilateral framework exists to address AI-driven export displacement or enforce equitable technology transfer.</a:t>
            </a:r>
          </a:p>
        </p:txBody>
      </p:sp>
      <p:sp>
        <p:nvSpPr>
          <p:cNvPr id="12" name="Col3"/>
          <p:cNvSpPr/>
          <p:nvPr/>
        </p:nvSpPr>
        <p:spPr>
          <a:xfrm>
            <a:off x="6217920" y="1606666"/>
            <a:ext cx="2743200" cy="2560320"/>
          </a:xfrm>
          <a:prstGeom prst="roundRect">
            <a:avLst>
              <a:gd name="adj" fmla="val 5000"/>
            </a:avLst>
          </a:prstGeom>
          <a:solidFill>
            <a:srgbClr val="16304A"/>
          </a:solidFill>
          <a:ln w="19050">
            <a:solidFill>
              <a:srgbClr val="534AB7"/>
            </a:solidFill>
          </a:ln>
        </p:spPr>
        <p:txBody>
          <a:bodyPr wrap="square" lIns="182880" tIns="182880" rIns="182880" bIns="182880" rtlCol="0" anchor="t"/>
          <a:lstStyle/>
          <a:p>
            <a:pPr algn="l">
              <a:buNone/>
            </a:pPr>
            <a:r>
              <a:rPr lang="en-US" sz="1100" b="1" dirty="0">
                <a:solidFill>
                  <a:srgbClr val="AFA9EC"/>
                </a:solidFill>
                <a:latin typeface="Calibri" pitchFamily="34" charset="0"/>
              </a:rPr>
              <a:t>The world we must not forget</a:t>
            </a:r>
          </a:p>
          <a:p>
            <a:pPr algn="l">
              <a:buNone/>
            </a:pPr>
            <a:endParaRPr lang="en-US" sz="1100" dirty="0"/>
          </a:p>
          <a:p>
            <a:pPr algn="l">
              <a:buNone/>
            </a:pPr>
            <a:r>
              <a:rPr lang="en-US" sz="1100" dirty="0">
                <a:solidFill>
                  <a:srgbClr val="CBD5E0"/>
                </a:solidFill>
                <a:latin typeface="Calibri" pitchFamily="34" charset="0"/>
              </a:rPr>
              <a:t>700 million people still live on under $2.15/day. 2.2 billion lack safe drinking water. 733 million go to bed hungry every night.</a:t>
            </a:r>
          </a:p>
          <a:p>
            <a:pPr algn="l">
              <a:buNone/>
            </a:pPr>
            <a:endParaRPr lang="en-US" sz="1100" dirty="0"/>
          </a:p>
          <a:p>
            <a:pPr algn="l">
              <a:buNone/>
            </a:pPr>
            <a:r>
              <a:rPr lang="en-US" sz="1100" dirty="0">
                <a:solidFill>
                  <a:srgbClr val="CBD5E0"/>
                </a:solidFill>
                <a:latin typeface="Calibri" pitchFamily="34" charset="0"/>
              </a:rPr>
              <a:t>An AI revolution that cannot first solve basic human needs is not a revolution — it is a luxury for the privileged. The world’s minimum needs must be the floor, not an afterthought.</a:t>
            </a:r>
          </a:p>
        </p:txBody>
      </p:sp>
      <p:sp>
        <p:nvSpPr>
          <p:cNvPr id="20" name="Closing"/>
          <p:cNvSpPr/>
          <p:nvPr/>
        </p:nvSpPr>
        <p:spPr>
          <a:xfrm>
            <a:off x="182880" y="4494414"/>
            <a:ext cx="8778240" cy="914399"/>
          </a:xfrm>
          <a:prstGeom prst="roundRect">
            <a:avLst>
              <a:gd name="adj" fmla="val 5000"/>
            </a:avLst>
          </a:prstGeom>
          <a:solidFill>
            <a:srgbClr val="E8A838"/>
          </a:solidFill>
          <a:ln w="0">
            <a:noFill/>
          </a:ln>
        </p:spPr>
        <p:txBody>
          <a:bodyPr wrap="square" lIns="274320" tIns="91440" rIns="274320" bIns="91440" rtlCol="0" anchor="ctr"/>
          <a:lstStyle/>
          <a:p>
            <a:pPr algn="ctr">
              <a:buNone/>
            </a:pPr>
            <a:r>
              <a:rPr lang="en-US" sz="1400" b="1" dirty="0">
                <a:solidFill>
                  <a:srgbClr val="1B2E45"/>
                </a:solidFill>
                <a:latin typeface="Calibri" pitchFamily="34" charset="0"/>
              </a:rPr>
              <a:t>AI is neither inherently equalizing nor unequal. It amplifies the structures we already have.</a:t>
            </a:r>
          </a:p>
          <a:p>
            <a:pPr algn="ctr">
              <a:buNone/>
            </a:pPr>
            <a:r>
              <a:rPr lang="en-US" sz="1400" b="1" dirty="0">
                <a:solidFill>
                  <a:srgbClr val="1B2E45"/>
                </a:solidFill>
                <a:latin typeface="Calibri" pitchFamily="34" charset="0"/>
              </a:rPr>
              <a:t>The question is not “Can AI create value?” — but “Whose rules determine who captures it, and who is left behind?”</a:t>
            </a:r>
          </a:p>
        </p:txBody>
      </p:sp>
      <p:sp>
        <p:nvSpPr>
          <p:cNvPr id="99" name="Source"/>
          <p:cNvSpPr/>
          <p:nvPr/>
        </p:nvSpPr>
        <p:spPr>
          <a:xfrm>
            <a:off x="365760" y="6656832"/>
            <a:ext cx="84124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800" dirty="0">
                <a:solidFill>
                  <a:srgbClr val="334D6A"/>
                </a:solidFill>
                <a:latin typeface="Calibri" pitchFamily="34" charset="0"/>
              </a:rPr>
              <a:t>World Bank Poverty Data 2024; WHO Water Report 2023; FAO State of Food Security 2024; ILO Future of Work 2023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Thank You">
    <p:bg>
      <p:bgPr>
        <a:solidFill>
          <a:srgbClr val="0F1E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ip"/>
          <p:cNvSpPr/>
          <p:nvPr/>
        </p:nvSpPr>
        <p:spPr>
          <a:xfrm>
            <a:off x="0" y="0"/>
            <a:ext cx="9144000" cy="91440"/>
          </a:xfrm>
          <a:prstGeom prst="rect">
            <a:avLst/>
          </a:prstGeom>
          <a:solidFill>
            <a:srgbClr val="E8A838"/>
          </a:solidFill>
          <a:ln w="0">
            <a:noFill/>
          </a:ln>
        </p:spPr>
        <p:txBody>
          <a:bodyPr/>
          <a:lstStyle/>
          <a:p>
            <a:endParaRPr lang="tr-TR"/>
          </a:p>
        </p:txBody>
      </p:sp>
      <p:sp>
        <p:nvSpPr>
          <p:cNvPr id="3" name="BottomStrip"/>
          <p:cNvSpPr/>
          <p:nvPr/>
        </p:nvSpPr>
        <p:spPr>
          <a:xfrm>
            <a:off x="0" y="6766560"/>
            <a:ext cx="9144000" cy="91440"/>
          </a:xfrm>
          <a:prstGeom prst="rect">
            <a:avLst/>
          </a:prstGeom>
          <a:solidFill>
            <a:srgbClr val="E8A838"/>
          </a:solidFill>
          <a:ln w="0">
            <a:noFill/>
          </a:ln>
        </p:spPr>
        <p:txBody>
          <a:bodyPr/>
          <a:lstStyle/>
          <a:p>
            <a:endParaRPr lang="tr-TR"/>
          </a:p>
        </p:txBody>
      </p:sp>
      <p:sp>
        <p:nvSpPr>
          <p:cNvPr id="10" name="ThankYou"/>
          <p:cNvSpPr/>
          <p:nvPr/>
        </p:nvSpPr>
        <p:spPr>
          <a:xfrm>
            <a:off x="274320" y="914400"/>
            <a:ext cx="8595360" cy="128016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rtlCol="0" anchor="ctr"/>
          <a:lstStyle/>
          <a:p>
            <a:pPr algn="ctr">
              <a:buNone/>
            </a:pPr>
            <a:r>
              <a:rPr lang="en-US" sz="6000" b="1" dirty="0">
                <a:solidFill>
                  <a:srgbClr val="FFFFFF"/>
                </a:solidFill>
                <a:latin typeface="Calibri" pitchFamily="34" charset="0"/>
              </a:rPr>
              <a:t>Thank You</a:t>
            </a:r>
          </a:p>
        </p:txBody>
      </p:sp>
      <p:sp>
        <p:nvSpPr>
          <p:cNvPr id="11" name="Line"/>
          <p:cNvSpPr/>
          <p:nvPr/>
        </p:nvSpPr>
        <p:spPr>
          <a:xfrm>
            <a:off x="3200400" y="2285040"/>
            <a:ext cx="2743200" cy="27432"/>
          </a:xfrm>
          <a:prstGeom prst="rect">
            <a:avLst/>
          </a:prstGeom>
          <a:solidFill>
            <a:srgbClr val="E8A838"/>
          </a:solidFill>
          <a:ln w="0">
            <a:noFill/>
          </a:ln>
        </p:spPr>
        <p:txBody>
          <a:bodyPr/>
          <a:lstStyle/>
          <a:p>
            <a:endParaRPr lang="tr-TR"/>
          </a:p>
        </p:txBody>
      </p:sp>
      <p:sp>
        <p:nvSpPr>
          <p:cNvPr id="20" name="Name"/>
          <p:cNvSpPr/>
          <p:nvPr/>
        </p:nvSpPr>
        <p:spPr>
          <a:xfrm>
            <a:off x="274320" y="2377440"/>
            <a:ext cx="8595360" cy="45720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rtlCol="0" anchor="ctr"/>
          <a:lstStyle/>
          <a:p>
            <a:pPr algn="ctr">
              <a:buNone/>
            </a:pPr>
            <a:r>
              <a:rPr lang="en-US" sz="2000" b="1" dirty="0">
                <a:solidFill>
                  <a:srgbClr val="FFFFFF"/>
                </a:solidFill>
                <a:latin typeface="Calibri" pitchFamily="34" charset="0"/>
              </a:rPr>
              <a:t>Assoc. Prof. Dr. Semra BOĞA</a:t>
            </a:r>
          </a:p>
        </p:txBody>
      </p:sp>
      <p:sp>
        <p:nvSpPr>
          <p:cNvPr id="21" name="Institution"/>
          <p:cNvSpPr/>
          <p:nvPr/>
        </p:nvSpPr>
        <p:spPr>
          <a:xfrm>
            <a:off x="274320" y="2834640"/>
            <a:ext cx="8595360" cy="32004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rtlCol="0" anchor="ctr"/>
          <a:lstStyle/>
          <a:p>
            <a:pPr algn="ctr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</a:rPr>
              <a:t>Department of Economics, Doğuş University, Istanbul, Türkiye</a:t>
            </a:r>
          </a:p>
        </p:txBody>
      </p:sp>
      <p:sp>
        <p:nvSpPr>
          <p:cNvPr id="22" name="Email"/>
          <p:cNvSpPr/>
          <p:nvPr/>
        </p:nvSpPr>
        <p:spPr>
          <a:xfrm>
            <a:off x="274320" y="3154680"/>
            <a:ext cx="8595360" cy="274320"/>
          </a:xfrm>
          <a:prstGeom prst="rect">
            <a:avLst/>
          </a:prstGeom>
          <a:noFill/>
          <a:ln w="0">
            <a:noFill/>
          </a:ln>
        </p:spPr>
        <p:txBody>
          <a:bodyPr wrap="square" lIns="0" tIns="0" rIns="0" bIns="0" rtlCol="0" anchor="ctr"/>
          <a:lstStyle/>
          <a:p>
            <a:pPr algn="ctr">
              <a:buNone/>
            </a:pPr>
            <a:r>
              <a:rPr lang="en-US" sz="1300" dirty="0">
                <a:solidFill>
                  <a:srgbClr val="E8A838"/>
                </a:solidFill>
                <a:latin typeface="Calibri" pitchFamily="34" charset="0"/>
              </a:rPr>
              <a:t>semraboga@dogus.edu.tr</a:t>
            </a:r>
          </a:p>
        </p:txBody>
      </p:sp>
      <p:sp>
        <p:nvSpPr>
          <p:cNvPr id="30" name="Conference"/>
          <p:cNvSpPr/>
          <p:nvPr/>
        </p:nvSpPr>
        <p:spPr>
          <a:xfrm>
            <a:off x="2743200" y="3657600"/>
            <a:ext cx="3657600" cy="548640"/>
          </a:xfrm>
          <a:prstGeom prst="roundRect">
            <a:avLst>
              <a:gd name="adj" fmla="val 10000"/>
            </a:avLst>
          </a:prstGeom>
          <a:solidFill>
            <a:srgbClr val="16304A"/>
          </a:solidFill>
          <a:ln w="12700">
            <a:solidFill>
              <a:srgbClr val="334D6A"/>
            </a:solidFill>
          </a:ln>
        </p:spPr>
        <p:txBody>
          <a:bodyPr wrap="square" lIns="182880" tIns="91440" rIns="182880" bIns="91440" rtlCol="0" anchor="ctr"/>
          <a:lstStyle/>
          <a:p>
            <a:pPr algn="ctr">
              <a:buNone/>
            </a:pPr>
            <a:r>
              <a:rPr lang="en-US" sz="1000" b="1" dirty="0">
                <a:solidFill>
                  <a:srgbClr val="94A3B8"/>
                </a:solidFill>
                <a:latin typeface="Calibri" pitchFamily="34" charset="0"/>
              </a:rPr>
              <a:t>XIV Traditional Scientific Conference</a:t>
            </a:r>
          </a:p>
          <a:p>
            <a:pPr algn="ctr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</a:rPr>
              <a:t>NEW ECONOMY 2026</a:t>
            </a:r>
          </a:p>
          <a:p>
            <a:pPr algn="ctr">
              <a:buNone/>
            </a:pPr>
            <a:r>
              <a:rPr lang="en-US" sz="950" dirty="0">
                <a:solidFill>
                  <a:srgbClr val="64748B"/>
                </a:solidFill>
                <a:latin typeface="Calibri" pitchFamily="34" charset="0"/>
              </a:rPr>
              <a:t>June 11–12, 2026  |  Nowy Sącz, Poland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1377</Words>
  <Application>Microsoft Office PowerPoint</Application>
  <PresentationFormat>Ekran Gösterisi (4:3)</PresentationFormat>
  <Paragraphs>185</Paragraphs>
  <Slides>9</Slides>
  <Notes>4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SB</cp:lastModifiedBy>
  <cp:revision>10</cp:revision>
  <dcterms:created xsi:type="dcterms:W3CDTF">2026-05-23T07:37:41Z</dcterms:created>
  <dcterms:modified xsi:type="dcterms:W3CDTF">2026-05-30T16:24:00Z</dcterms:modified>
</cp:coreProperties>
</file>